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9" r:id="rId5"/>
    <p:sldId id="264" r:id="rId6"/>
    <p:sldId id="260" r:id="rId7"/>
    <p:sldId id="256" r:id="rId8"/>
    <p:sldId id="265" r:id="rId9"/>
    <p:sldId id="267" r:id="rId10"/>
    <p:sldId id="258" r:id="rId11"/>
    <p:sldId id="266" r:id="rId12"/>
    <p:sldId id="261" r:id="rId13"/>
    <p:sldId id="268" r:id="rId14"/>
    <p:sldId id="269" r:id="rId15"/>
    <p:sldId id="262" r:id="rId1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Clark" initials="LC" lastIdx="4" clrIdx="0">
    <p:extLst>
      <p:ext uri="{19B8F6BF-5375-455C-9EA6-DF929625EA0E}">
        <p15:presenceInfo xmlns:p15="http://schemas.microsoft.com/office/powerpoint/2012/main" userId="S-1-5-21-2594443662-2842069479-827028738-11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859C7D-6AED-4580-A27A-AB80FF9D1805}" v="20" dt="2025-06-26T12:58:15.0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41" autoAdjust="0"/>
    <p:restoredTop sz="94660"/>
  </p:normalViewPr>
  <p:slideViewPr>
    <p:cSldViewPr snapToGrid="0">
      <p:cViewPr>
        <p:scale>
          <a:sx n="73" d="100"/>
          <a:sy n="73" d="100"/>
        </p:scale>
        <p:origin x="1734" y="-16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arkinson" userId="433095cf-0214-4018-a608-6b57ecdc53b6" providerId="ADAL" clId="{8A859C7D-6AED-4580-A27A-AB80FF9D1805}"/>
    <pc:docChg chg="undo custSel modSld">
      <pc:chgData name="Louise Parkinson" userId="433095cf-0214-4018-a608-6b57ecdc53b6" providerId="ADAL" clId="{8A859C7D-6AED-4580-A27A-AB80FF9D1805}" dt="2025-07-04T16:13:37.618" v="3247" actId="313"/>
      <pc:docMkLst>
        <pc:docMk/>
      </pc:docMkLst>
      <pc:sldChg chg="modSp mod">
        <pc:chgData name="Louise Parkinson" userId="433095cf-0214-4018-a608-6b57ecdc53b6" providerId="ADAL" clId="{8A859C7D-6AED-4580-A27A-AB80FF9D1805}" dt="2025-07-04T16:13:37.618" v="3247" actId="313"/>
        <pc:sldMkLst>
          <pc:docMk/>
          <pc:sldMk cId="3493049274" sldId="256"/>
        </pc:sldMkLst>
        <pc:graphicFrameChg chg="modGraphic">
          <ac:chgData name="Louise Parkinson" userId="433095cf-0214-4018-a608-6b57ecdc53b6" providerId="ADAL" clId="{8A859C7D-6AED-4580-A27A-AB80FF9D1805}" dt="2025-07-04T16:13:37.618" v="3247" actId="313"/>
          <ac:graphicFrameMkLst>
            <pc:docMk/>
            <pc:sldMk cId="3493049274" sldId="256"/>
            <ac:graphicFrameMk id="4" creationId="{CD18087E-2083-4F53-ABA7-2CB6D111F052}"/>
          </ac:graphicFrameMkLst>
        </pc:graphicFrameChg>
      </pc:sldChg>
      <pc:sldChg chg="modSp mod">
        <pc:chgData name="Louise Parkinson" userId="433095cf-0214-4018-a608-6b57ecdc53b6" providerId="ADAL" clId="{8A859C7D-6AED-4580-A27A-AB80FF9D1805}" dt="2025-06-26T08:36:31.991" v="832" actId="207"/>
        <pc:sldMkLst>
          <pc:docMk/>
          <pc:sldMk cId="3418388459" sldId="258"/>
        </pc:sldMkLst>
        <pc:graphicFrameChg chg="mod modGraphic">
          <ac:chgData name="Louise Parkinson" userId="433095cf-0214-4018-a608-6b57ecdc53b6" providerId="ADAL" clId="{8A859C7D-6AED-4580-A27A-AB80FF9D1805}" dt="2025-06-26T08:36:31.991" v="832" actId="207"/>
          <ac:graphicFrameMkLst>
            <pc:docMk/>
            <pc:sldMk cId="3418388459" sldId="258"/>
            <ac:graphicFrameMk id="4" creationId="{CD18087E-2083-4F53-ABA7-2CB6D111F052}"/>
          </ac:graphicFrameMkLst>
        </pc:graphicFrameChg>
      </pc:sldChg>
      <pc:sldChg chg="addSp modSp mod">
        <pc:chgData name="Louise Parkinson" userId="433095cf-0214-4018-a608-6b57ecdc53b6" providerId="ADAL" clId="{8A859C7D-6AED-4580-A27A-AB80FF9D1805}" dt="2025-06-26T12:58:28.545" v="3089" actId="1076"/>
        <pc:sldMkLst>
          <pc:docMk/>
          <pc:sldMk cId="1324401205" sldId="259"/>
        </pc:sldMkLst>
        <pc:spChg chg="mod">
          <ac:chgData name="Louise Parkinson" userId="433095cf-0214-4018-a608-6b57ecdc53b6" providerId="ADAL" clId="{8A859C7D-6AED-4580-A27A-AB80FF9D1805}" dt="2025-06-26T12:57:46.532" v="3082" actId="20577"/>
          <ac:spMkLst>
            <pc:docMk/>
            <pc:sldMk cId="1324401205" sldId="259"/>
            <ac:spMk id="2" creationId="{00000000-0000-0000-0000-000000000000}"/>
          </ac:spMkLst>
        </pc:spChg>
        <pc:spChg chg="mod">
          <ac:chgData name="Louise Parkinson" userId="433095cf-0214-4018-a608-6b57ecdc53b6" providerId="ADAL" clId="{8A859C7D-6AED-4580-A27A-AB80FF9D1805}" dt="2025-06-26T12:58:27.388" v="3088" actId="1076"/>
          <ac:spMkLst>
            <pc:docMk/>
            <pc:sldMk cId="1324401205" sldId="259"/>
            <ac:spMk id="9" creationId="{00000000-0000-0000-0000-000000000000}"/>
          </ac:spMkLst>
        </pc:spChg>
        <pc:picChg chg="add mod">
          <ac:chgData name="Louise Parkinson" userId="433095cf-0214-4018-a608-6b57ecdc53b6" providerId="ADAL" clId="{8A859C7D-6AED-4580-A27A-AB80FF9D1805}" dt="2025-06-26T12:58:28.545" v="3089" actId="1076"/>
          <ac:picMkLst>
            <pc:docMk/>
            <pc:sldMk cId="1324401205" sldId="259"/>
            <ac:picMk id="10" creationId="{5DD9CBDF-2220-6A5F-F9FA-1E2CEAD6C9C2}"/>
          </ac:picMkLst>
        </pc:picChg>
      </pc:sldChg>
      <pc:sldChg chg="modSp mod">
        <pc:chgData name="Louise Parkinson" userId="433095cf-0214-4018-a608-6b57ecdc53b6" providerId="ADAL" clId="{8A859C7D-6AED-4580-A27A-AB80FF9D1805}" dt="2025-07-04T16:05:29.336" v="3246" actId="313"/>
        <pc:sldMkLst>
          <pc:docMk/>
          <pc:sldMk cId="1492291682" sldId="260"/>
        </pc:sldMkLst>
        <pc:graphicFrameChg chg="mod modGraphic">
          <ac:chgData name="Louise Parkinson" userId="433095cf-0214-4018-a608-6b57ecdc53b6" providerId="ADAL" clId="{8A859C7D-6AED-4580-A27A-AB80FF9D1805}" dt="2025-07-04T16:05:29.336" v="3246" actId="313"/>
          <ac:graphicFrameMkLst>
            <pc:docMk/>
            <pc:sldMk cId="1492291682" sldId="260"/>
            <ac:graphicFrameMk id="11" creationId="{CD18087E-2083-4F53-ABA7-2CB6D111F052}"/>
          </ac:graphicFrameMkLst>
        </pc:graphicFrameChg>
      </pc:sldChg>
      <pc:sldChg chg="modSp mod">
        <pc:chgData name="Louise Parkinson" userId="433095cf-0214-4018-a608-6b57ecdc53b6" providerId="ADAL" clId="{8A859C7D-6AED-4580-A27A-AB80FF9D1805}" dt="2025-06-26T13:00:16.172" v="3205" actId="20577"/>
        <pc:sldMkLst>
          <pc:docMk/>
          <pc:sldMk cId="3195220276" sldId="261"/>
        </pc:sldMkLst>
        <pc:graphicFrameChg chg="mod modGraphic">
          <ac:chgData name="Louise Parkinson" userId="433095cf-0214-4018-a608-6b57ecdc53b6" providerId="ADAL" clId="{8A859C7D-6AED-4580-A27A-AB80FF9D1805}" dt="2025-06-26T13:00:16.172" v="3205" actId="20577"/>
          <ac:graphicFrameMkLst>
            <pc:docMk/>
            <pc:sldMk cId="3195220276" sldId="261"/>
            <ac:graphicFrameMk id="4" creationId="{CD18087E-2083-4F53-ABA7-2CB6D111F052}"/>
          </ac:graphicFrameMkLst>
        </pc:graphicFrameChg>
      </pc:sldChg>
      <pc:sldChg chg="addSp delSp modSp mod">
        <pc:chgData name="Louise Parkinson" userId="433095cf-0214-4018-a608-6b57ecdc53b6" providerId="ADAL" clId="{8A859C7D-6AED-4580-A27A-AB80FF9D1805}" dt="2025-06-26T12:57:30.227" v="3075" actId="20577"/>
        <pc:sldMkLst>
          <pc:docMk/>
          <pc:sldMk cId="3108565109" sldId="262"/>
        </pc:sldMkLst>
        <pc:graphicFrameChg chg="add mod modGraphic">
          <ac:chgData name="Louise Parkinson" userId="433095cf-0214-4018-a608-6b57ecdc53b6" providerId="ADAL" clId="{8A859C7D-6AED-4580-A27A-AB80FF9D1805}" dt="2025-06-26T12:57:30.227" v="3075" actId="20577"/>
          <ac:graphicFrameMkLst>
            <pc:docMk/>
            <pc:sldMk cId="3108565109" sldId="262"/>
            <ac:graphicFrameMk id="4" creationId="{AA0EE587-EF26-1237-2BA7-3FB497D38056}"/>
          </ac:graphicFrameMkLst>
        </pc:graphicFrameChg>
        <pc:graphicFrameChg chg="modGraphic">
          <ac:chgData name="Louise Parkinson" userId="433095cf-0214-4018-a608-6b57ecdc53b6" providerId="ADAL" clId="{8A859C7D-6AED-4580-A27A-AB80FF9D1805}" dt="2025-06-26T08:46:07.840" v="1216" actId="20577"/>
          <ac:graphicFrameMkLst>
            <pc:docMk/>
            <pc:sldMk cId="3108565109" sldId="262"/>
            <ac:graphicFrameMk id="5" creationId="{3C639757-5429-8F58-BAC7-5FC42958EB13}"/>
          </ac:graphicFrameMkLst>
        </pc:graphicFrameChg>
      </pc:sldChg>
      <pc:sldChg chg="modSp mod">
        <pc:chgData name="Louise Parkinson" userId="433095cf-0214-4018-a608-6b57ecdc53b6" providerId="ADAL" clId="{8A859C7D-6AED-4580-A27A-AB80FF9D1805}" dt="2025-06-26T09:17:09.311" v="1936" actId="21"/>
        <pc:sldMkLst>
          <pc:docMk/>
          <pc:sldMk cId="4188264786" sldId="264"/>
        </pc:sldMkLst>
        <pc:graphicFrameChg chg="modGraphic">
          <ac:chgData name="Louise Parkinson" userId="433095cf-0214-4018-a608-6b57ecdc53b6" providerId="ADAL" clId="{8A859C7D-6AED-4580-A27A-AB80FF9D1805}" dt="2025-06-26T09:17:09.311" v="1936" actId="21"/>
          <ac:graphicFrameMkLst>
            <pc:docMk/>
            <pc:sldMk cId="4188264786" sldId="264"/>
            <ac:graphicFrameMk id="4" creationId="{CD18087E-2083-4F53-ABA7-2CB6D111F052}"/>
          </ac:graphicFrameMkLst>
        </pc:graphicFrameChg>
      </pc:sldChg>
      <pc:sldChg chg="modSp mod">
        <pc:chgData name="Louise Parkinson" userId="433095cf-0214-4018-a608-6b57ecdc53b6" providerId="ADAL" clId="{8A859C7D-6AED-4580-A27A-AB80FF9D1805}" dt="2025-06-26T12:48:35.064" v="2505" actId="255"/>
        <pc:sldMkLst>
          <pc:docMk/>
          <pc:sldMk cId="4078545282" sldId="265"/>
        </pc:sldMkLst>
        <pc:graphicFrameChg chg="modGraphic">
          <ac:chgData name="Louise Parkinson" userId="433095cf-0214-4018-a608-6b57ecdc53b6" providerId="ADAL" clId="{8A859C7D-6AED-4580-A27A-AB80FF9D1805}" dt="2025-06-26T12:48:35.064" v="2505" actId="255"/>
          <ac:graphicFrameMkLst>
            <pc:docMk/>
            <pc:sldMk cId="4078545282" sldId="265"/>
            <ac:graphicFrameMk id="4" creationId="{CD18087E-2083-4F53-ABA7-2CB6D111F052}"/>
          </ac:graphicFrameMkLst>
        </pc:graphicFrameChg>
      </pc:sldChg>
      <pc:sldChg chg="modSp mod">
        <pc:chgData name="Louise Parkinson" userId="433095cf-0214-4018-a608-6b57ecdc53b6" providerId="ADAL" clId="{8A859C7D-6AED-4580-A27A-AB80FF9D1805}" dt="2025-06-26T08:44:36.486" v="1168" actId="6549"/>
        <pc:sldMkLst>
          <pc:docMk/>
          <pc:sldMk cId="3416807614" sldId="266"/>
        </pc:sldMkLst>
        <pc:graphicFrameChg chg="mod modGraphic">
          <ac:chgData name="Louise Parkinson" userId="433095cf-0214-4018-a608-6b57ecdc53b6" providerId="ADAL" clId="{8A859C7D-6AED-4580-A27A-AB80FF9D1805}" dt="2025-06-26T08:44:36.486" v="1168" actId="6549"/>
          <ac:graphicFrameMkLst>
            <pc:docMk/>
            <pc:sldMk cId="3416807614" sldId="266"/>
            <ac:graphicFrameMk id="4" creationId="{CD18087E-2083-4F53-ABA7-2CB6D111F052}"/>
          </ac:graphicFrameMkLst>
        </pc:graphicFrameChg>
      </pc:sldChg>
      <pc:sldChg chg="modSp mod">
        <pc:chgData name="Louise Parkinson" userId="433095cf-0214-4018-a608-6b57ecdc53b6" providerId="ADAL" clId="{8A859C7D-6AED-4580-A27A-AB80FF9D1805}" dt="2025-06-26T12:51:09.010" v="2618" actId="207"/>
        <pc:sldMkLst>
          <pc:docMk/>
          <pc:sldMk cId="221906838" sldId="267"/>
        </pc:sldMkLst>
        <pc:graphicFrameChg chg="mod modGraphic">
          <ac:chgData name="Louise Parkinson" userId="433095cf-0214-4018-a608-6b57ecdc53b6" providerId="ADAL" clId="{8A859C7D-6AED-4580-A27A-AB80FF9D1805}" dt="2025-06-26T12:51:09.010" v="2618" actId="207"/>
          <ac:graphicFrameMkLst>
            <pc:docMk/>
            <pc:sldMk cId="221906838" sldId="267"/>
            <ac:graphicFrameMk id="7" creationId="{00000000-0000-0000-0000-000000000000}"/>
          </ac:graphicFrameMkLst>
        </pc:graphicFrameChg>
      </pc:sldChg>
      <pc:sldChg chg="addSp modSp mod">
        <pc:chgData name="Louise Parkinson" userId="433095cf-0214-4018-a608-6b57ecdc53b6" providerId="ADAL" clId="{8A859C7D-6AED-4580-A27A-AB80FF9D1805}" dt="2025-06-26T08:43:26.315" v="1121" actId="20577"/>
        <pc:sldMkLst>
          <pc:docMk/>
          <pc:sldMk cId="578454574" sldId="268"/>
        </pc:sldMkLst>
        <pc:graphicFrameChg chg="add mod modGraphic">
          <ac:chgData name="Louise Parkinson" userId="433095cf-0214-4018-a608-6b57ecdc53b6" providerId="ADAL" clId="{8A859C7D-6AED-4580-A27A-AB80FF9D1805}" dt="2025-06-26T08:43:26.315" v="1121" actId="20577"/>
          <ac:graphicFrameMkLst>
            <pc:docMk/>
            <pc:sldMk cId="578454574" sldId="268"/>
            <ac:graphicFrameMk id="2" creationId="{90E9D815-60F4-B652-5D78-8A95CA16DAFB}"/>
          </ac:graphicFrameMkLst>
        </pc:graphicFrameChg>
      </pc:sldChg>
      <pc:sldChg chg="modSp mod">
        <pc:chgData name="Louise Parkinson" userId="433095cf-0214-4018-a608-6b57ecdc53b6" providerId="ADAL" clId="{8A859C7D-6AED-4580-A27A-AB80FF9D1805}" dt="2025-06-26T12:57:17.452" v="3052" actId="255"/>
        <pc:sldMkLst>
          <pc:docMk/>
          <pc:sldMk cId="1843039661" sldId="269"/>
        </pc:sldMkLst>
        <pc:graphicFrameChg chg="mod modGraphic">
          <ac:chgData name="Louise Parkinson" userId="433095cf-0214-4018-a608-6b57ecdc53b6" providerId="ADAL" clId="{8A859C7D-6AED-4580-A27A-AB80FF9D1805}" dt="2025-06-26T12:57:17.452" v="3052" actId="255"/>
          <ac:graphicFrameMkLst>
            <pc:docMk/>
            <pc:sldMk cId="1843039661" sldId="269"/>
            <ac:graphicFrameMk id="4" creationId="{CD18087E-2083-4F53-ABA7-2CB6D111F052}"/>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73A20C4-4D35-4701-9978-8B179DAFC197}"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1800197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3A20C4-4D35-4701-9978-8B179DAFC197}"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3202945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3A20C4-4D35-4701-9978-8B179DAFC197}"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1720647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3A20C4-4D35-4701-9978-8B179DAFC197}"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592472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3A20C4-4D35-4701-9978-8B179DAFC197}" type="datetimeFigureOut">
              <a:rPr lang="en-GB" smtClean="0"/>
              <a:t>04/07/2025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555141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A20C4-4D35-4701-9978-8B179DAFC197}" type="datetimeFigureOut">
              <a:rPr lang="en-GB" smtClean="0"/>
              <a:t>04/07/2025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508388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3A20C4-4D35-4701-9978-8B179DAFC197}" type="datetimeFigureOut">
              <a:rPr lang="en-GB" smtClean="0"/>
              <a:t>04/07/2025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705909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73A20C4-4D35-4701-9978-8B179DAFC197}"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2372366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73A20C4-4D35-4701-9978-8B179DAFC197}"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3335414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3A20C4-4D35-4701-9978-8B179DAFC197}"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1455600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3A20C4-4D35-4701-9978-8B179DAFC197}"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6DFA4E-FFD4-49EF-AB8E-A43A7A0DB92A}" type="slidenum">
              <a:rPr lang="en-GB" smtClean="0"/>
              <a:t>‹#›</a:t>
            </a:fld>
            <a:endParaRPr lang="en-GB"/>
          </a:p>
        </p:txBody>
      </p:sp>
    </p:spTree>
    <p:extLst>
      <p:ext uri="{BB962C8B-B14F-4D97-AF65-F5344CB8AC3E}">
        <p14:creationId xmlns:p14="http://schemas.microsoft.com/office/powerpoint/2010/main" val="1073068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73A20C4-4D35-4701-9978-8B179DAFC197}" type="datetimeFigureOut">
              <a:rPr lang="en-GB" smtClean="0"/>
              <a:t>04/07/2025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A6DFA4E-FFD4-49EF-AB8E-A43A7A0DB92A}" type="slidenum">
              <a:rPr lang="en-GB" smtClean="0"/>
              <a:t>‹#›</a:t>
            </a:fld>
            <a:endParaRPr lang="en-GB"/>
          </a:p>
        </p:txBody>
      </p:sp>
    </p:spTree>
    <p:extLst>
      <p:ext uri="{BB962C8B-B14F-4D97-AF65-F5344CB8AC3E}">
        <p14:creationId xmlns:p14="http://schemas.microsoft.com/office/powerpoint/2010/main" val="623249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theredcardhub.org/dashboard?home=2"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a:solidFill>
                  <a:srgbClr val="000079"/>
                </a:solidFill>
              </a:rPr>
              <a:t>Whipman</a:t>
            </a:r>
            <a:r>
              <a:rPr lang="en-GB" dirty="0">
                <a:solidFill>
                  <a:srgbClr val="000079"/>
                </a:solidFill>
              </a:rPr>
              <a:t> Woods</a:t>
            </a:r>
            <a:br>
              <a:rPr lang="en-GB" dirty="0">
                <a:solidFill>
                  <a:srgbClr val="000079"/>
                </a:solidFill>
              </a:rPr>
            </a:br>
            <a:r>
              <a:rPr lang="en-GB" sz="1800" dirty="0">
                <a:solidFill>
                  <a:srgbClr val="000079"/>
                </a:solidFill>
              </a:rPr>
              <a:t>SMSC Calendar 2025/26</a:t>
            </a:r>
          </a:p>
        </p:txBody>
      </p:sp>
      <p:sp>
        <p:nvSpPr>
          <p:cNvPr id="5" name="TextBox 4"/>
          <p:cNvSpPr txBox="1"/>
          <p:nvPr/>
        </p:nvSpPr>
        <p:spPr>
          <a:xfrm>
            <a:off x="1002082" y="2655518"/>
            <a:ext cx="1991639" cy="923330"/>
          </a:xfrm>
          <a:prstGeom prst="rect">
            <a:avLst/>
          </a:prstGeom>
          <a:solidFill>
            <a:schemeClr val="accent2">
              <a:lumMod val="20000"/>
              <a:lumOff val="80000"/>
            </a:schemeClr>
          </a:solidFill>
          <a:ln w="76200" cmpd="tri">
            <a:solidFill>
              <a:srgbClr val="000079"/>
            </a:solidFill>
          </a:ln>
        </p:spPr>
        <p:txBody>
          <a:bodyPr wrap="square" rtlCol="0">
            <a:spAutoFit/>
          </a:bodyPr>
          <a:lstStyle/>
          <a:p>
            <a:pPr algn="ctr"/>
            <a:endParaRPr lang="en-GB">
              <a:solidFill>
                <a:srgbClr val="000079"/>
              </a:solidFill>
            </a:endParaRPr>
          </a:p>
          <a:p>
            <a:pPr algn="ctr"/>
            <a:r>
              <a:rPr lang="en-GB">
                <a:solidFill>
                  <a:srgbClr val="000079"/>
                </a:solidFill>
              </a:rPr>
              <a:t>Spiritual</a:t>
            </a:r>
          </a:p>
          <a:p>
            <a:pPr algn="ctr"/>
            <a:endParaRPr lang="en-GB">
              <a:solidFill>
                <a:srgbClr val="000079"/>
              </a:solidFill>
            </a:endParaRPr>
          </a:p>
        </p:txBody>
      </p:sp>
      <p:sp>
        <p:nvSpPr>
          <p:cNvPr id="6" name="TextBox 5"/>
          <p:cNvSpPr txBox="1"/>
          <p:nvPr/>
        </p:nvSpPr>
        <p:spPr>
          <a:xfrm>
            <a:off x="3768004" y="2655518"/>
            <a:ext cx="1991639" cy="923330"/>
          </a:xfrm>
          <a:prstGeom prst="rect">
            <a:avLst/>
          </a:prstGeom>
          <a:solidFill>
            <a:schemeClr val="accent5">
              <a:lumMod val="20000"/>
              <a:lumOff val="80000"/>
            </a:schemeClr>
          </a:solidFill>
          <a:ln w="76200" cmpd="tri">
            <a:solidFill>
              <a:srgbClr val="000079"/>
            </a:solidFill>
          </a:ln>
        </p:spPr>
        <p:txBody>
          <a:bodyPr wrap="square" rtlCol="0">
            <a:spAutoFit/>
          </a:bodyPr>
          <a:lstStyle/>
          <a:p>
            <a:pPr algn="ctr"/>
            <a:endParaRPr lang="en-GB">
              <a:solidFill>
                <a:srgbClr val="000079"/>
              </a:solidFill>
            </a:endParaRPr>
          </a:p>
          <a:p>
            <a:pPr algn="ctr"/>
            <a:r>
              <a:rPr lang="en-GB">
                <a:solidFill>
                  <a:srgbClr val="000079"/>
                </a:solidFill>
              </a:rPr>
              <a:t>Moral</a:t>
            </a:r>
          </a:p>
          <a:p>
            <a:pPr algn="ctr"/>
            <a:endParaRPr lang="en-GB">
              <a:solidFill>
                <a:srgbClr val="000079"/>
              </a:solidFill>
            </a:endParaRPr>
          </a:p>
        </p:txBody>
      </p:sp>
      <p:sp>
        <p:nvSpPr>
          <p:cNvPr id="7" name="TextBox 6"/>
          <p:cNvSpPr txBox="1"/>
          <p:nvPr/>
        </p:nvSpPr>
        <p:spPr>
          <a:xfrm>
            <a:off x="1002082" y="4248411"/>
            <a:ext cx="1991639" cy="923330"/>
          </a:xfrm>
          <a:prstGeom prst="rect">
            <a:avLst/>
          </a:prstGeom>
          <a:solidFill>
            <a:schemeClr val="accent6">
              <a:lumMod val="20000"/>
              <a:lumOff val="80000"/>
            </a:schemeClr>
          </a:solidFill>
          <a:ln w="76200" cmpd="tri">
            <a:solidFill>
              <a:srgbClr val="000079"/>
            </a:solidFill>
          </a:ln>
        </p:spPr>
        <p:txBody>
          <a:bodyPr wrap="square" rtlCol="0">
            <a:spAutoFit/>
          </a:bodyPr>
          <a:lstStyle/>
          <a:p>
            <a:pPr algn="ctr"/>
            <a:endParaRPr lang="en-GB">
              <a:solidFill>
                <a:srgbClr val="000079"/>
              </a:solidFill>
            </a:endParaRPr>
          </a:p>
          <a:p>
            <a:pPr algn="ctr"/>
            <a:r>
              <a:rPr lang="en-GB">
                <a:solidFill>
                  <a:srgbClr val="000079"/>
                </a:solidFill>
              </a:rPr>
              <a:t>Social</a:t>
            </a:r>
          </a:p>
          <a:p>
            <a:pPr algn="ctr"/>
            <a:endParaRPr lang="en-GB">
              <a:solidFill>
                <a:srgbClr val="000079"/>
              </a:solidFill>
            </a:endParaRPr>
          </a:p>
        </p:txBody>
      </p:sp>
      <p:sp>
        <p:nvSpPr>
          <p:cNvPr id="8" name="TextBox 7"/>
          <p:cNvSpPr txBox="1"/>
          <p:nvPr/>
        </p:nvSpPr>
        <p:spPr>
          <a:xfrm>
            <a:off x="3768004" y="4248411"/>
            <a:ext cx="1991639" cy="923330"/>
          </a:xfrm>
          <a:prstGeom prst="rect">
            <a:avLst/>
          </a:prstGeom>
          <a:solidFill>
            <a:schemeClr val="accent4">
              <a:lumMod val="20000"/>
              <a:lumOff val="80000"/>
            </a:schemeClr>
          </a:solidFill>
          <a:ln w="76200" cmpd="tri">
            <a:solidFill>
              <a:srgbClr val="000079"/>
            </a:solidFill>
          </a:ln>
        </p:spPr>
        <p:txBody>
          <a:bodyPr wrap="square" rtlCol="0">
            <a:spAutoFit/>
          </a:bodyPr>
          <a:lstStyle/>
          <a:p>
            <a:pPr algn="ctr"/>
            <a:endParaRPr lang="en-GB">
              <a:solidFill>
                <a:srgbClr val="000079"/>
              </a:solidFill>
            </a:endParaRPr>
          </a:p>
          <a:p>
            <a:pPr algn="ctr"/>
            <a:r>
              <a:rPr lang="en-GB">
                <a:solidFill>
                  <a:srgbClr val="000079"/>
                </a:solidFill>
              </a:rPr>
              <a:t>Cultural</a:t>
            </a:r>
          </a:p>
          <a:p>
            <a:pPr algn="ctr"/>
            <a:endParaRPr lang="en-GB">
              <a:solidFill>
                <a:srgbClr val="000079"/>
              </a:solidFill>
            </a:endParaRPr>
          </a:p>
        </p:txBody>
      </p:sp>
      <p:sp>
        <p:nvSpPr>
          <p:cNvPr id="9" name="TextBox 8"/>
          <p:cNvSpPr txBox="1"/>
          <p:nvPr/>
        </p:nvSpPr>
        <p:spPr>
          <a:xfrm>
            <a:off x="1050219" y="5774464"/>
            <a:ext cx="4757561" cy="1815882"/>
          </a:xfrm>
          <a:prstGeom prst="rect">
            <a:avLst/>
          </a:prstGeom>
          <a:noFill/>
          <a:ln w="12700" cmpd="sng">
            <a:solidFill>
              <a:srgbClr val="000079"/>
            </a:solidFill>
          </a:ln>
        </p:spPr>
        <p:txBody>
          <a:bodyPr wrap="square" rtlCol="0">
            <a:spAutoFit/>
          </a:bodyPr>
          <a:lstStyle/>
          <a:p>
            <a:pPr algn="ctr"/>
            <a:r>
              <a:rPr lang="en-GB" sz="1600" dirty="0">
                <a:solidFill>
                  <a:srgbClr val="000079"/>
                </a:solidFill>
              </a:rPr>
              <a:t>During each academic year, our intent is to develop the </a:t>
            </a:r>
            <a:r>
              <a:rPr lang="en-GB" sz="1600" b="1" dirty="0">
                <a:solidFill>
                  <a:srgbClr val="000079"/>
                </a:solidFill>
              </a:rPr>
              <a:t>spiritual, moral, social </a:t>
            </a:r>
            <a:r>
              <a:rPr lang="en-GB" sz="1600" dirty="0">
                <a:solidFill>
                  <a:srgbClr val="000079"/>
                </a:solidFill>
              </a:rPr>
              <a:t>and </a:t>
            </a:r>
            <a:r>
              <a:rPr lang="en-GB" sz="1600" b="1" dirty="0">
                <a:solidFill>
                  <a:srgbClr val="000079"/>
                </a:solidFill>
              </a:rPr>
              <a:t>cultural</a:t>
            </a:r>
            <a:r>
              <a:rPr lang="en-GB" sz="1600" dirty="0">
                <a:solidFill>
                  <a:srgbClr val="000079"/>
                </a:solidFill>
              </a:rPr>
              <a:t> understanding of each pupil at </a:t>
            </a:r>
            <a:r>
              <a:rPr lang="en-GB" sz="1600" dirty="0" err="1">
                <a:solidFill>
                  <a:srgbClr val="000079"/>
                </a:solidFill>
              </a:rPr>
              <a:t>Whipman</a:t>
            </a:r>
            <a:r>
              <a:rPr lang="en-GB" sz="1600" dirty="0">
                <a:solidFill>
                  <a:srgbClr val="000079"/>
                </a:solidFill>
              </a:rPr>
              <a:t> Woods FHA. Key and special events have been planned that raise awareness for many meaningful causes and provide opportunities for the children to think about helping others by raising money for worthwhile charities.</a:t>
            </a:r>
          </a:p>
        </p:txBody>
      </p:sp>
      <p:pic>
        <p:nvPicPr>
          <p:cNvPr id="10" name="Picture 9" descr="A logo with a colorful design&#10;&#10;AI-generated content may be incorrect.">
            <a:extLst>
              <a:ext uri="{FF2B5EF4-FFF2-40B4-BE49-F238E27FC236}">
                <a16:creationId xmlns:a16="http://schemas.microsoft.com/office/drawing/2014/main" id="{5DD9CBDF-2220-6A5F-F9FA-1E2CEAD6C9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0812" y="7807969"/>
            <a:ext cx="1716374" cy="1662080"/>
          </a:xfrm>
          <a:prstGeom prst="rect">
            <a:avLst/>
          </a:prstGeom>
        </p:spPr>
      </p:pic>
    </p:spTree>
    <p:extLst>
      <p:ext uri="{BB962C8B-B14F-4D97-AF65-F5344CB8AC3E}">
        <p14:creationId xmlns:p14="http://schemas.microsoft.com/office/powerpoint/2010/main" val="1324401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171759942"/>
              </p:ext>
            </p:extLst>
          </p:nvPr>
        </p:nvGraphicFramePr>
        <p:xfrm>
          <a:off x="120824" y="1799550"/>
          <a:ext cx="6591300" cy="2387600"/>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70840">
                <a:tc>
                  <a:txBody>
                    <a:bodyPr/>
                    <a:lstStyle/>
                    <a:p>
                      <a:pPr algn="ctr"/>
                      <a:r>
                        <a:rPr lang="en-GB" sz="1400" b="1" dirty="0">
                          <a:latin typeface="MV Boli" panose="02000500030200090000" pitchFamily="2" charset="0"/>
                          <a:cs typeface="MV Boli" panose="02000500030200090000" pitchFamily="2" charset="0"/>
                        </a:rPr>
                        <a:t>Date</a:t>
                      </a:r>
                    </a:p>
                  </a:txBody>
                  <a:tcPr anchor="ctr"/>
                </a:tc>
                <a:tc>
                  <a:txBody>
                    <a:bodyPr/>
                    <a:lstStyle/>
                    <a:p>
                      <a:pPr algn="ctr"/>
                      <a:r>
                        <a:rPr lang="en-GB" sz="1400" b="1" dirty="0">
                          <a:latin typeface="MV Boli" panose="02000500030200090000" pitchFamily="2" charset="0"/>
                          <a:cs typeface="MV Boli" panose="02000500030200090000" pitchFamily="2" charset="0"/>
                        </a:rPr>
                        <a:t>Event</a:t>
                      </a:r>
                    </a:p>
                  </a:txBody>
                  <a:tcPr anchor="ctr"/>
                </a:tc>
                <a:tc>
                  <a:txBody>
                    <a:bodyPr/>
                    <a:lstStyle/>
                    <a:p>
                      <a:pPr algn="ctr"/>
                      <a:r>
                        <a:rPr lang="en-GB" sz="1400" b="1" dirty="0">
                          <a:latin typeface="MV Boli" panose="02000500030200090000" pitchFamily="2" charset="0"/>
                          <a:cs typeface="MV Boli" panose="02000500030200090000" pitchFamily="2" charset="0"/>
                        </a:rPr>
                        <a:t>SMSC Value</a:t>
                      </a:r>
                    </a:p>
                  </a:txBody>
                  <a:tcPr anchor="ctr"/>
                </a:tc>
                <a:tc>
                  <a:txBody>
                    <a:bodyPr/>
                    <a:lstStyle/>
                    <a:p>
                      <a:pPr algn="ctr"/>
                      <a:r>
                        <a:rPr lang="en-GB" sz="1400" b="1"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370840">
                <a:tc>
                  <a:txBody>
                    <a:bodyPr/>
                    <a:lstStyle/>
                    <a:p>
                      <a:pPr algn="ctr"/>
                      <a:r>
                        <a:rPr lang="en-GB" sz="1200" b="1" dirty="0"/>
                        <a:t>Friday 26</a:t>
                      </a:r>
                      <a:r>
                        <a:rPr lang="en-GB" sz="1200" b="1" baseline="30000" dirty="0"/>
                        <a:t>th</a:t>
                      </a:r>
                      <a:r>
                        <a:rPr lang="en-GB" sz="1200" b="1" dirty="0"/>
                        <a:t> September 2024</a:t>
                      </a:r>
                    </a:p>
                  </a:txBody>
                  <a:tcPr anchor="ctr">
                    <a:solidFill>
                      <a:schemeClr val="accent5">
                        <a:lumMod val="20000"/>
                        <a:lumOff val="80000"/>
                      </a:schemeClr>
                    </a:solidFill>
                  </a:tcPr>
                </a:tc>
                <a:tc>
                  <a:txBody>
                    <a:bodyPr/>
                    <a:lstStyle/>
                    <a:p>
                      <a:pPr algn="ctr"/>
                      <a:r>
                        <a:rPr lang="en-GB" sz="1200" dirty="0"/>
                        <a:t>McMillan Coffee Morning </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Parent/carer coffee morning </a:t>
                      </a:r>
                    </a:p>
                  </a:txBody>
                  <a:tcPr anchor="ctr">
                    <a:solidFill>
                      <a:schemeClr val="accent5">
                        <a:lumMod val="20000"/>
                        <a:lumOff val="80000"/>
                      </a:schemeClr>
                    </a:solidFill>
                  </a:tcPr>
                </a:tc>
                <a:tc>
                  <a:txBody>
                    <a:bodyPr/>
                    <a:lstStyle/>
                    <a:p>
                      <a:pPr algn="ctr"/>
                      <a:r>
                        <a:rPr lang="en-GB" sz="1200" dirty="0"/>
                        <a:t>Moral </a:t>
                      </a:r>
                    </a:p>
                  </a:txBody>
                  <a:tcPr anchor="ctr">
                    <a:solidFill>
                      <a:schemeClr val="accent5">
                        <a:lumMod val="20000"/>
                        <a:lumOff val="80000"/>
                      </a:schemeClr>
                    </a:solidFill>
                  </a:tcPr>
                </a:tc>
                <a:tc>
                  <a:txBody>
                    <a:bodyPr/>
                    <a:lstStyle/>
                    <a:p>
                      <a:pPr algn="ctr"/>
                      <a:r>
                        <a:rPr lang="en-GB" sz="1200" dirty="0"/>
                        <a:t>To support and promote awareness of charities supporting cancer research. </a:t>
                      </a:r>
                    </a:p>
                  </a:txBody>
                  <a:tcPr anchor="ctr">
                    <a:solidFill>
                      <a:schemeClr val="accent5">
                        <a:lumMod val="20000"/>
                        <a:lumOff val="80000"/>
                      </a:schemeClr>
                    </a:solidFill>
                  </a:tcPr>
                </a:tc>
                <a:extLst>
                  <a:ext uri="{0D108BD9-81ED-4DB2-BD59-A6C34878D82A}">
                    <a16:rowId xmlns:a16="http://schemas.microsoft.com/office/drawing/2014/main" val="3779035382"/>
                  </a:ext>
                </a:extLst>
              </a:tr>
              <a:tr h="370840">
                <a:tc>
                  <a:txBody>
                    <a:bodyPr/>
                    <a:lstStyle/>
                    <a:p>
                      <a:pPr algn="ctr"/>
                      <a:r>
                        <a:rPr lang="en-GB" sz="1200" b="1" dirty="0"/>
                        <a:t>Every Friday sundown to Saturday sundown </a:t>
                      </a:r>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Sabbath</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Assembly </a:t>
                      </a:r>
                    </a:p>
                  </a:txBody>
                  <a:tcPr anchor="ctr">
                    <a:solidFill>
                      <a:schemeClr val="accent2">
                        <a:lumMod val="20000"/>
                        <a:lumOff val="80000"/>
                      </a:schemeClr>
                    </a:solidFill>
                  </a:tcPr>
                </a:tc>
                <a:tc>
                  <a:txBody>
                    <a:bodyPr/>
                    <a:lstStyle/>
                    <a:p>
                      <a:pPr algn="ctr"/>
                      <a:r>
                        <a:rPr lang="en-GB" sz="1200" dirty="0"/>
                        <a:t>Spiritual </a:t>
                      </a:r>
                    </a:p>
                  </a:txBody>
                  <a:tcPr anchor="ctr">
                    <a:solidFill>
                      <a:schemeClr val="accent2">
                        <a:lumMod val="20000"/>
                        <a:lumOff val="80000"/>
                      </a:schemeClr>
                    </a:solidFill>
                  </a:tcPr>
                </a:tc>
                <a:tc>
                  <a:txBody>
                    <a:bodyPr/>
                    <a:lstStyle/>
                    <a:p>
                      <a:pPr algn="ctr"/>
                      <a:r>
                        <a:rPr lang="en-GB" sz="1200" dirty="0"/>
                        <a:t>To raise awareness of the Sabbath </a:t>
                      </a:r>
                    </a:p>
                  </a:txBody>
                  <a:tcPr anchor="ctr">
                    <a:solidFill>
                      <a:schemeClr val="accent2">
                        <a:lumMod val="20000"/>
                        <a:lumOff val="80000"/>
                      </a:schemeClr>
                    </a:solidFill>
                  </a:tcPr>
                </a:tc>
                <a:extLst>
                  <a:ext uri="{0D108BD9-81ED-4DB2-BD59-A6C34878D82A}">
                    <a16:rowId xmlns:a16="http://schemas.microsoft.com/office/drawing/2014/main" val="3712705081"/>
                  </a:ext>
                </a:extLst>
              </a:tr>
              <a:tr h="370840">
                <a:tc>
                  <a:txBody>
                    <a:bodyPr/>
                    <a:lstStyle/>
                    <a:p>
                      <a:pPr algn="ctr"/>
                      <a:endParaRPr lang="en-GB" sz="1200" b="1" dirty="0"/>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dirty="0"/>
                    </a:p>
                  </a:txBody>
                  <a:tcPr anchor="ctr">
                    <a:solidFill>
                      <a:schemeClr val="accent2">
                        <a:lumMod val="20000"/>
                        <a:lumOff val="80000"/>
                      </a:schemeClr>
                    </a:solidFill>
                  </a:tcPr>
                </a:tc>
                <a:tc>
                  <a:txBody>
                    <a:bodyPr/>
                    <a:lstStyle/>
                    <a:p>
                      <a:pPr algn="ctr"/>
                      <a:endParaRPr lang="en-GB" sz="1200" dirty="0"/>
                    </a:p>
                  </a:txBody>
                  <a:tcPr anchor="ctr">
                    <a:solidFill>
                      <a:schemeClr val="accent2">
                        <a:lumMod val="20000"/>
                        <a:lumOff val="80000"/>
                      </a:schemeClr>
                    </a:solidFill>
                  </a:tcPr>
                </a:tc>
                <a:tc>
                  <a:txBody>
                    <a:bodyPr/>
                    <a:lstStyle/>
                    <a:p>
                      <a:pPr algn="ctr"/>
                      <a:endParaRPr lang="en-GB" sz="1200" dirty="0"/>
                    </a:p>
                  </a:txBody>
                  <a:tcPr anchor="ctr">
                    <a:solidFill>
                      <a:schemeClr val="accent2">
                        <a:lumMod val="20000"/>
                        <a:lumOff val="80000"/>
                      </a:schemeClr>
                    </a:solidFill>
                  </a:tcPr>
                </a:tc>
                <a:extLst>
                  <a:ext uri="{0D108BD9-81ED-4DB2-BD59-A6C34878D82A}">
                    <a16:rowId xmlns:a16="http://schemas.microsoft.com/office/drawing/2014/main" val="4177431187"/>
                  </a:ext>
                </a:extLst>
              </a:tr>
            </a:tbl>
          </a:graphicData>
        </a:graphic>
      </p:graphicFrame>
      <p:pic>
        <p:nvPicPr>
          <p:cNvPr id="8" name="Picture 7"/>
          <p:cNvPicPr>
            <a:picLocks noChangeAspect="1"/>
          </p:cNvPicPr>
          <p:nvPr/>
        </p:nvPicPr>
        <p:blipFill>
          <a:blip r:embed="rId2"/>
          <a:stretch>
            <a:fillRect/>
          </a:stretch>
        </p:blipFill>
        <p:spPr>
          <a:xfrm>
            <a:off x="961929" y="-450"/>
            <a:ext cx="4909089" cy="1800000"/>
          </a:xfrm>
          <a:prstGeom prst="rect">
            <a:avLst/>
          </a:prstGeom>
        </p:spPr>
      </p:pic>
    </p:spTree>
    <p:extLst>
      <p:ext uri="{BB962C8B-B14F-4D97-AF65-F5344CB8AC3E}">
        <p14:creationId xmlns:p14="http://schemas.microsoft.com/office/powerpoint/2010/main" val="4188264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2239056142"/>
              </p:ext>
            </p:extLst>
          </p:nvPr>
        </p:nvGraphicFramePr>
        <p:xfrm>
          <a:off x="133350" y="1799550"/>
          <a:ext cx="6591300" cy="7228840"/>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967329">
                  <a:extLst>
                    <a:ext uri="{9D8B030D-6E8A-4147-A177-3AD203B41FA5}">
                      <a16:colId xmlns:a16="http://schemas.microsoft.com/office/drawing/2014/main" val="3415083822"/>
                    </a:ext>
                  </a:extLst>
                </a:gridCol>
                <a:gridCol w="1328321">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70840">
                <a:tc>
                  <a:txBody>
                    <a:bodyPr/>
                    <a:lstStyle/>
                    <a:p>
                      <a:pPr algn="ctr"/>
                      <a:r>
                        <a:rPr lang="en-GB" sz="1400" dirty="0">
                          <a:latin typeface="MV Boli" panose="02000500030200090000" pitchFamily="2" charset="0"/>
                          <a:cs typeface="MV Boli" panose="02000500030200090000" pitchFamily="2" charset="0"/>
                        </a:rPr>
                        <a:t>Date</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370840">
                <a:tc>
                  <a:txBody>
                    <a:bodyPr/>
                    <a:lstStyle/>
                    <a:p>
                      <a:pPr algn="ctr"/>
                      <a:r>
                        <a:rPr lang="en-GB" sz="1200" b="1" dirty="0"/>
                        <a:t>October </a:t>
                      </a:r>
                    </a:p>
                    <a:p>
                      <a:pPr algn="ctr"/>
                      <a:endParaRPr lang="en-GB" sz="1200" b="1" dirty="0"/>
                    </a:p>
                    <a:p>
                      <a:pPr algn="ctr"/>
                      <a:r>
                        <a:rPr lang="en-GB" sz="1200" b="1" dirty="0"/>
                        <a:t>Thursday 2</a:t>
                      </a:r>
                      <a:r>
                        <a:rPr lang="en-GB" sz="1200" b="1" baseline="30000" dirty="0"/>
                        <a:t>nd</a:t>
                      </a:r>
                      <a:r>
                        <a:rPr lang="en-GB" sz="1200" b="1" dirty="0"/>
                        <a:t> October (assembly)</a:t>
                      </a:r>
                    </a:p>
                  </a:txBody>
                  <a:tcPr anchor="ctr">
                    <a:solidFill>
                      <a:schemeClr val="accent4">
                        <a:lumMod val="20000"/>
                        <a:lumOff val="80000"/>
                      </a:schemeClr>
                    </a:solidFill>
                  </a:tcPr>
                </a:tc>
                <a:tc>
                  <a:txBody>
                    <a:bodyPr/>
                    <a:lstStyle/>
                    <a:p>
                      <a:pPr algn="ctr"/>
                      <a:r>
                        <a:rPr lang="en-GB" sz="1200" dirty="0"/>
                        <a:t>Black History Month</a:t>
                      </a:r>
                    </a:p>
                    <a:p>
                      <a:pPr algn="ctr"/>
                      <a:endParaRPr lang="en-GB" sz="1200" dirty="0"/>
                    </a:p>
                    <a:p>
                      <a:pPr algn="ctr"/>
                      <a:r>
                        <a:rPr lang="en-GB" sz="1200" dirty="0"/>
                        <a:t>Whole school assembly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Afternoon to be dedicated – reading and history</a:t>
                      </a:r>
                      <a:r>
                        <a:rPr lang="en-GB" sz="1200" baseline="0" dirty="0"/>
                        <a:t> lesson</a:t>
                      </a:r>
                    </a:p>
                  </a:txBody>
                  <a:tcPr anchor="ctr">
                    <a:solidFill>
                      <a:schemeClr val="accent4">
                        <a:lumMod val="20000"/>
                        <a:lumOff val="80000"/>
                      </a:schemeClr>
                    </a:solidFill>
                  </a:tcPr>
                </a:tc>
                <a:tc>
                  <a:txBody>
                    <a:bodyPr/>
                    <a:lstStyle/>
                    <a:p>
                      <a:pPr algn="ctr"/>
                      <a:r>
                        <a:rPr lang="en-GB" sz="1200" dirty="0"/>
                        <a:t> Cultural </a:t>
                      </a:r>
                    </a:p>
                  </a:txBody>
                  <a:tcPr anchor="ctr">
                    <a:solidFill>
                      <a:schemeClr val="accent4">
                        <a:lumMod val="20000"/>
                        <a:lumOff val="80000"/>
                      </a:schemeClr>
                    </a:solidFill>
                  </a:tcPr>
                </a:tc>
                <a:tc>
                  <a:txBody>
                    <a:bodyPr/>
                    <a:lstStyle/>
                    <a:p>
                      <a:pPr algn="ctr"/>
                      <a:r>
                        <a:rPr lang="en-GB" sz="1200" dirty="0"/>
                        <a:t>To raise the importance of cultural diversity and to promote the knowledge of black history, culture and heritage. </a:t>
                      </a:r>
                    </a:p>
                  </a:txBody>
                  <a:tcPr anchor="ctr">
                    <a:solidFill>
                      <a:schemeClr val="accent4">
                        <a:lumMod val="20000"/>
                        <a:lumOff val="80000"/>
                      </a:schemeClr>
                    </a:solidFill>
                  </a:tcPr>
                </a:tc>
                <a:extLst>
                  <a:ext uri="{0D108BD9-81ED-4DB2-BD59-A6C34878D82A}">
                    <a16:rowId xmlns:a16="http://schemas.microsoft.com/office/drawing/2014/main" val="2215032468"/>
                  </a:ext>
                </a:extLst>
              </a:tr>
              <a:tr h="370840">
                <a:tc>
                  <a:txBody>
                    <a:bodyPr/>
                    <a:lstStyle/>
                    <a:p>
                      <a:pPr algn="ctr"/>
                      <a:r>
                        <a:rPr lang="en-GB" sz="1200" b="1" dirty="0"/>
                        <a:t>Monday 6</a:t>
                      </a:r>
                      <a:r>
                        <a:rPr lang="en-GB" sz="1200" b="1" baseline="30000" dirty="0"/>
                        <a:t>th</a:t>
                      </a:r>
                      <a:r>
                        <a:rPr lang="en-GB" sz="1200" b="1" dirty="0"/>
                        <a:t> October </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Mid Autumn Festival </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Assembly </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algn="ctr"/>
                      <a:r>
                        <a:rPr lang="en-GB" sz="1200" dirty="0"/>
                        <a:t>To raise awareness of the mid Autumn Festival </a:t>
                      </a:r>
                    </a:p>
                  </a:txBody>
                  <a:tcPr anchor="ctr">
                    <a:solidFill>
                      <a:schemeClr val="accent4">
                        <a:lumMod val="20000"/>
                        <a:lumOff val="80000"/>
                      </a:schemeClr>
                    </a:solidFill>
                  </a:tcPr>
                </a:tc>
                <a:extLst>
                  <a:ext uri="{0D108BD9-81ED-4DB2-BD59-A6C34878D82A}">
                    <a16:rowId xmlns:a16="http://schemas.microsoft.com/office/drawing/2014/main" val="1265209182"/>
                  </a:ext>
                </a:extLst>
              </a:tr>
              <a:tr h="370840">
                <a:tc>
                  <a:txBody>
                    <a:bodyPr/>
                    <a:lstStyle/>
                    <a:p>
                      <a:pPr algn="ctr"/>
                      <a:r>
                        <a:rPr lang="en-GB" sz="1200" b="1" dirty="0"/>
                        <a:t>Assembly</a:t>
                      </a:r>
                    </a:p>
                    <a:p>
                      <a:pPr algn="ctr"/>
                      <a:r>
                        <a:rPr lang="en-GB" sz="1200" b="1" dirty="0"/>
                        <a:t>Thursday 16</a:t>
                      </a:r>
                      <a:r>
                        <a:rPr lang="en-GB" sz="1200" b="1" baseline="30000" dirty="0"/>
                        <a:t>th</a:t>
                      </a:r>
                      <a:r>
                        <a:rPr lang="en-GB" sz="1200" b="1" dirty="0"/>
                        <a:t> October 2025</a:t>
                      </a:r>
                    </a:p>
                  </a:txBody>
                  <a:tcPr anchor="ctr">
                    <a:solidFill>
                      <a:schemeClr val="accent2">
                        <a:lumMod val="20000"/>
                        <a:lumOff val="80000"/>
                      </a:schemeClr>
                    </a:solidFill>
                  </a:tcPr>
                </a:tc>
                <a:tc>
                  <a:txBody>
                    <a:bodyPr/>
                    <a:lstStyle/>
                    <a:p>
                      <a:pPr lvl="0" algn="ctr">
                        <a:buNone/>
                      </a:pPr>
                      <a:r>
                        <a:rPr lang="en-GB" sz="1200" b="0" i="0" u="none" strike="noStrike" noProof="0" dirty="0">
                          <a:solidFill>
                            <a:srgbClr val="000000"/>
                          </a:solidFill>
                          <a:latin typeface="Calibri"/>
                        </a:rPr>
                        <a:t>Harvest Festival </a:t>
                      </a:r>
                      <a:endParaRPr lang="en-US" sz="1200" b="0" i="0" u="none" strike="noStrike" noProof="0" dirty="0">
                        <a:solidFill>
                          <a:srgbClr val="000000"/>
                        </a:solidFill>
                        <a:latin typeface="Calibri"/>
                      </a:endParaRPr>
                    </a:p>
                    <a:p>
                      <a:pPr lvl="0" algn="ctr">
                        <a:buNone/>
                      </a:pPr>
                      <a:r>
                        <a:rPr lang="en-GB" sz="1200" b="0" i="0" u="none" strike="noStrike" noProof="0" dirty="0">
                          <a:solidFill>
                            <a:srgbClr val="000000"/>
                          </a:solidFill>
                          <a:latin typeface="Calibri"/>
                        </a:rPr>
                        <a:t>Whole school performance </a:t>
                      </a:r>
                    </a:p>
                    <a:p>
                      <a:pPr lvl="0" algn="ctr">
                        <a:buNone/>
                      </a:pPr>
                      <a:endParaRPr lang="en-GB" sz="1200" b="0" i="0" u="none" strike="noStrike" noProof="0" dirty="0">
                        <a:solidFill>
                          <a:srgbClr val="000000"/>
                        </a:solidFill>
                        <a:latin typeface="Calibri"/>
                      </a:endParaRPr>
                    </a:p>
                    <a:p>
                      <a:pPr lvl="0" algn="ctr">
                        <a:buNone/>
                      </a:pPr>
                      <a:r>
                        <a:rPr lang="en-GB" sz="1200" b="0" i="0" u="none" strike="noStrike" noProof="0" dirty="0">
                          <a:solidFill>
                            <a:srgbClr val="000000"/>
                          </a:solidFill>
                          <a:latin typeface="+mn-lt"/>
                        </a:rPr>
                        <a:t>Parent/carer assembly</a:t>
                      </a:r>
                      <a:endParaRPr lang="en-US" sz="1200" b="0" i="0" u="none" strike="noStrike" noProof="0" dirty="0">
                        <a:solidFill>
                          <a:srgbClr val="000000"/>
                        </a:solidFill>
                        <a:latin typeface="+mn-lt"/>
                      </a:endParaRPr>
                    </a:p>
                    <a:p>
                      <a:pPr lvl="0" algn="ctr">
                        <a:buNone/>
                      </a:pPr>
                      <a:r>
                        <a:rPr lang="en-GB" sz="1200" b="0" i="0" u="none" strike="noStrike" noProof="0" dirty="0">
                          <a:solidFill>
                            <a:srgbClr val="000000"/>
                          </a:solidFill>
                          <a:latin typeface="+mn-lt"/>
                        </a:rPr>
                        <a:t>Whole school food bank drive</a:t>
                      </a:r>
                    </a:p>
                  </a:txBody>
                  <a:tcPr anchor="ctr">
                    <a:solidFill>
                      <a:schemeClr val="accent2">
                        <a:lumMod val="20000"/>
                        <a:lumOff val="80000"/>
                      </a:schemeClr>
                    </a:solidFill>
                  </a:tcPr>
                </a:tc>
                <a:tc>
                  <a:txBody>
                    <a:bodyPr/>
                    <a:lstStyle/>
                    <a:p>
                      <a:pPr algn="ctr"/>
                      <a:r>
                        <a:rPr lang="en-GB" sz="1200" dirty="0"/>
                        <a:t>Spiritual </a:t>
                      </a:r>
                    </a:p>
                  </a:txBody>
                  <a:tcPr anchor="ctr">
                    <a:solidFill>
                      <a:schemeClr val="accent2">
                        <a:lumMod val="20000"/>
                        <a:lumOff val="80000"/>
                      </a:schemeClr>
                    </a:solidFill>
                  </a:tcPr>
                </a:tc>
                <a:tc>
                  <a:txBody>
                    <a:bodyPr/>
                    <a:lstStyle/>
                    <a:p>
                      <a:pPr lvl="0" algn="ctr">
                        <a:buNone/>
                      </a:pPr>
                      <a:r>
                        <a:rPr lang="en-GB" sz="1200" b="0" i="0" u="none" strike="noStrike" baseline="0" noProof="0" dirty="0">
                          <a:solidFill>
                            <a:srgbClr val="000000"/>
                          </a:solidFill>
                          <a:latin typeface="Calibri"/>
                        </a:rPr>
                        <a:t>To understand the importance of harvest and learn ways in which we can support those in need.</a:t>
                      </a:r>
                      <a:endParaRPr lang="en-GB" sz="1200" baseline="0" dirty="0"/>
                    </a:p>
                  </a:txBody>
                  <a:tcPr anchor="ctr">
                    <a:solidFill>
                      <a:schemeClr val="accent2">
                        <a:lumMod val="20000"/>
                        <a:lumOff val="80000"/>
                      </a:schemeClr>
                    </a:solidFill>
                  </a:tcPr>
                </a:tc>
                <a:extLst>
                  <a:ext uri="{0D108BD9-81ED-4DB2-BD59-A6C34878D82A}">
                    <a16:rowId xmlns:a16="http://schemas.microsoft.com/office/drawing/2014/main" val="55584965"/>
                  </a:ext>
                </a:extLst>
              </a:tr>
              <a:tr h="370840">
                <a:tc>
                  <a:txBody>
                    <a:bodyPr/>
                    <a:lstStyle/>
                    <a:p>
                      <a:pPr algn="ctr"/>
                      <a:r>
                        <a:rPr lang="en-GB" sz="1200" b="1" dirty="0"/>
                        <a:t>Monday 6</a:t>
                      </a:r>
                      <a:r>
                        <a:rPr lang="en-GB" sz="1200" b="1" baseline="30000" dirty="0"/>
                        <a:t>th</a:t>
                      </a:r>
                      <a:r>
                        <a:rPr lang="en-GB" sz="1200" b="1" dirty="0"/>
                        <a:t> October</a:t>
                      </a:r>
                    </a:p>
                    <a:p>
                      <a:pPr algn="ctr"/>
                      <a:r>
                        <a:rPr lang="en-GB" sz="1200" b="1" dirty="0"/>
                        <a:t>(Assembly)</a:t>
                      </a:r>
                    </a:p>
                  </a:txBody>
                  <a:tcPr anchor="ctr">
                    <a:solidFill>
                      <a:schemeClr val="accent5">
                        <a:lumMod val="20000"/>
                        <a:lumOff val="80000"/>
                      </a:schemeClr>
                    </a:solidFill>
                  </a:tcPr>
                </a:tc>
                <a:tc>
                  <a:txBody>
                    <a:bodyPr/>
                    <a:lstStyle/>
                    <a:p>
                      <a:pPr algn="ctr"/>
                      <a:r>
                        <a:rPr lang="en-GB" sz="1200" dirty="0"/>
                        <a:t>Cerebral Palsy Awareness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Whole school assembly</a:t>
                      </a:r>
                    </a:p>
                  </a:txBody>
                  <a:tcPr anchor="ctr">
                    <a:solidFill>
                      <a:schemeClr val="accent5">
                        <a:lumMod val="20000"/>
                        <a:lumOff val="80000"/>
                      </a:schemeClr>
                    </a:solidFill>
                  </a:tcPr>
                </a:tc>
                <a:tc>
                  <a:txBody>
                    <a:bodyPr/>
                    <a:lstStyle/>
                    <a:p>
                      <a:pPr algn="ctr"/>
                      <a:r>
                        <a:rPr lang="en-GB" sz="1200" dirty="0"/>
                        <a:t>Moral </a:t>
                      </a:r>
                    </a:p>
                  </a:txBody>
                  <a:tcPr anchor="ctr">
                    <a:solidFill>
                      <a:schemeClr val="accent5">
                        <a:lumMod val="20000"/>
                        <a:lumOff val="80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200" dirty="0"/>
                        <a:t>To understand </a:t>
                      </a:r>
                      <a:r>
                        <a:rPr lang="en-GB" sz="1200" baseline="0" dirty="0"/>
                        <a:t>different disorders and how we can support others. </a:t>
                      </a:r>
                    </a:p>
                  </a:txBody>
                  <a:tcPr anchor="ctr">
                    <a:solidFill>
                      <a:schemeClr val="accent5">
                        <a:lumMod val="20000"/>
                        <a:lumOff val="80000"/>
                      </a:schemeClr>
                    </a:solidFill>
                  </a:tcPr>
                </a:tc>
                <a:extLst>
                  <a:ext uri="{0D108BD9-81ED-4DB2-BD59-A6C34878D82A}">
                    <a16:rowId xmlns:a16="http://schemas.microsoft.com/office/drawing/2014/main" val="3804745046"/>
                  </a:ext>
                </a:extLst>
              </a:tr>
              <a:tr h="370840">
                <a:tc>
                  <a:txBody>
                    <a:bodyPr/>
                    <a:lstStyle/>
                    <a:p>
                      <a:pPr algn="ctr"/>
                      <a:r>
                        <a:rPr lang="en-GB" sz="1200" b="1" dirty="0"/>
                        <a:t>Friday 10</a:t>
                      </a:r>
                      <a:r>
                        <a:rPr lang="en-GB" sz="1200" b="1" baseline="30000" dirty="0"/>
                        <a:t>th</a:t>
                      </a:r>
                      <a:r>
                        <a:rPr lang="en-GB" sz="1200" b="1" dirty="0"/>
                        <a:t> October </a:t>
                      </a:r>
                    </a:p>
                    <a:p>
                      <a:pPr algn="ctr"/>
                      <a:r>
                        <a:rPr lang="en-GB" sz="1200" b="0" dirty="0"/>
                        <a:t>(assembly on Thursday)</a:t>
                      </a:r>
                    </a:p>
                    <a:p>
                      <a:pPr lvl="0" algn="ctr">
                        <a:buNone/>
                      </a:pPr>
                      <a:endParaRPr lang="en-GB" sz="1200" b="0" i="0" u="none" strike="noStrike" noProof="0" dirty="0">
                        <a:solidFill>
                          <a:srgbClr val="000000"/>
                        </a:solidFill>
                        <a:latin typeface="Calibri"/>
                      </a:endParaRPr>
                    </a:p>
                  </a:txBody>
                  <a:tcPr anchor="ctr">
                    <a:solidFill>
                      <a:schemeClr val="accent6">
                        <a:lumMod val="20000"/>
                        <a:lumOff val="80000"/>
                      </a:schemeClr>
                    </a:solidFill>
                  </a:tcPr>
                </a:tc>
                <a:tc>
                  <a:txBody>
                    <a:bodyPr/>
                    <a:lstStyle/>
                    <a:p>
                      <a:pPr algn="ctr"/>
                      <a:r>
                        <a:rPr lang="en-GB" sz="1200" dirty="0"/>
                        <a:t>World Mental Health Day</a:t>
                      </a:r>
                    </a:p>
                    <a:p>
                      <a:pPr algn="ctr"/>
                      <a:endParaRPr lang="en-GB" sz="1200" dirty="0"/>
                    </a:p>
                    <a:p>
                      <a:pPr algn="ctr"/>
                      <a:r>
                        <a:rPr lang="en-GB" sz="1200" b="0" i="0" dirty="0"/>
                        <a:t>PSHE</a:t>
                      </a:r>
                      <a:r>
                        <a:rPr lang="en-GB" sz="1200" b="0" i="0" baseline="0" dirty="0"/>
                        <a:t> focused activity</a:t>
                      </a:r>
                    </a:p>
                  </a:txBody>
                  <a:tcPr anchor="ctr">
                    <a:solidFill>
                      <a:schemeClr val="accent6">
                        <a:lumMod val="20000"/>
                        <a:lumOff val="80000"/>
                      </a:schemeClr>
                    </a:solidFill>
                  </a:tcPr>
                </a:tc>
                <a:tc>
                  <a:txBody>
                    <a:bodyPr/>
                    <a:lstStyle/>
                    <a:p>
                      <a:pPr algn="ctr"/>
                      <a:r>
                        <a:rPr lang="en-GB" sz="1200" dirty="0"/>
                        <a:t>Social</a:t>
                      </a:r>
                    </a:p>
                  </a:txBody>
                  <a:tcPr anchor="ctr">
                    <a:solidFill>
                      <a:schemeClr val="accent6">
                        <a:lumMod val="20000"/>
                        <a:lumOff val="80000"/>
                      </a:schemeClr>
                    </a:solidFill>
                  </a:tcPr>
                </a:tc>
                <a:tc>
                  <a:txBody>
                    <a:bodyPr/>
                    <a:lstStyle/>
                    <a:p>
                      <a:pPr algn="ctr"/>
                      <a:r>
                        <a:rPr lang="en-GB" sz="1200" dirty="0"/>
                        <a:t>To increase awareness about the importance</a:t>
                      </a:r>
                    </a:p>
                    <a:p>
                      <a:pPr algn="ctr"/>
                      <a:r>
                        <a:rPr lang="en-GB" sz="1200" dirty="0"/>
                        <a:t>of mental health, mental health services, and mental health workers worldwide.</a:t>
                      </a:r>
                    </a:p>
                  </a:txBody>
                  <a:tcPr anchor="ctr">
                    <a:solidFill>
                      <a:schemeClr val="accent6">
                        <a:lumMod val="20000"/>
                        <a:lumOff val="80000"/>
                      </a:schemeClr>
                    </a:solidFill>
                  </a:tcPr>
                </a:tc>
                <a:extLst>
                  <a:ext uri="{0D108BD9-81ED-4DB2-BD59-A6C34878D82A}">
                    <a16:rowId xmlns:a16="http://schemas.microsoft.com/office/drawing/2014/main" val="872040693"/>
                  </a:ext>
                </a:extLst>
              </a:tr>
              <a:tr h="370840">
                <a:tc>
                  <a:txBody>
                    <a:bodyPr/>
                    <a:lstStyle/>
                    <a:p>
                      <a:pPr algn="ctr"/>
                      <a:r>
                        <a:rPr lang="en-GB" sz="1200" b="1" dirty="0"/>
                        <a:t>Friday 17</a:t>
                      </a:r>
                      <a:r>
                        <a:rPr lang="en-GB" sz="1200" b="1" baseline="30000" dirty="0"/>
                        <a:t>th</a:t>
                      </a:r>
                      <a:r>
                        <a:rPr lang="en-GB" sz="1200" b="1" dirty="0"/>
                        <a:t> October 2025</a:t>
                      </a:r>
                    </a:p>
                    <a:p>
                      <a:pPr algn="ctr"/>
                      <a:r>
                        <a:rPr lang="en-GB" sz="1200" b="0" dirty="0"/>
                        <a:t>(whole school assembly on the Friday)</a:t>
                      </a:r>
                    </a:p>
                  </a:txBody>
                  <a:tcPr anchor="ctr">
                    <a:solidFill>
                      <a:schemeClr val="accent5">
                        <a:lumMod val="20000"/>
                        <a:lumOff val="80000"/>
                      </a:schemeClr>
                    </a:solidFill>
                  </a:tcPr>
                </a:tc>
                <a:tc>
                  <a:txBody>
                    <a:bodyPr/>
                    <a:lstStyle/>
                    <a:p>
                      <a:pPr algn="ctr"/>
                      <a:r>
                        <a:rPr lang="en-GB" sz="1200" dirty="0"/>
                        <a:t>Show racism the red</a:t>
                      </a:r>
                      <a:r>
                        <a:rPr lang="en-GB" sz="1200" baseline="0" dirty="0"/>
                        <a:t> card</a:t>
                      </a:r>
                    </a:p>
                    <a:p>
                      <a:pPr algn="ctr"/>
                      <a:endParaRPr lang="en-GB" sz="1200" baseline="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PSHE activity: </a:t>
                      </a:r>
                      <a:r>
                        <a:rPr lang="en-GB" sz="1200" dirty="0">
                          <a:hlinkClick r:id="rId2"/>
                        </a:rPr>
                        <a:t>Dashboard | The Education Hub</a:t>
                      </a: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Wear Red Day </a:t>
                      </a:r>
                    </a:p>
                  </a:txBody>
                  <a:tcPr anchor="ctr">
                    <a:solidFill>
                      <a:schemeClr val="accent5">
                        <a:lumMod val="20000"/>
                        <a:lumOff val="80000"/>
                      </a:schemeClr>
                    </a:solidFill>
                  </a:tcPr>
                </a:tc>
                <a:tc>
                  <a:txBody>
                    <a:bodyPr/>
                    <a:lstStyle/>
                    <a:p>
                      <a:pPr algn="ctr"/>
                      <a:r>
                        <a:rPr lang="en-GB" sz="1200" dirty="0"/>
                        <a:t>Moral </a:t>
                      </a:r>
                    </a:p>
                  </a:txBody>
                  <a:tcPr anchor="ctr">
                    <a:solidFill>
                      <a:schemeClr val="accent5">
                        <a:lumMod val="20000"/>
                        <a:lumOff val="80000"/>
                      </a:schemeClr>
                    </a:solidFill>
                  </a:tcPr>
                </a:tc>
                <a:tc>
                  <a:txBody>
                    <a:bodyPr/>
                    <a:lstStyle/>
                    <a:p>
                      <a:pPr algn="ctr"/>
                      <a:r>
                        <a:rPr lang="en-GB" sz="1200" dirty="0"/>
                        <a:t>To promote tolerance and harmony between</a:t>
                      </a:r>
                    </a:p>
                    <a:p>
                      <a:pPr algn="ctr"/>
                      <a:r>
                        <a:rPr lang="en-GB" sz="1200" dirty="0"/>
                        <a:t>different cultures. </a:t>
                      </a:r>
                    </a:p>
                  </a:txBody>
                  <a:tcPr anchor="ctr">
                    <a:solidFill>
                      <a:schemeClr val="accent5">
                        <a:lumMod val="20000"/>
                        <a:lumOff val="80000"/>
                      </a:schemeClr>
                    </a:solidFill>
                  </a:tcPr>
                </a:tc>
                <a:extLst>
                  <a:ext uri="{0D108BD9-81ED-4DB2-BD59-A6C34878D82A}">
                    <a16:rowId xmlns:a16="http://schemas.microsoft.com/office/drawing/2014/main" val="3220502244"/>
                  </a:ext>
                </a:extLst>
              </a:tr>
              <a:tr h="370840">
                <a:tc>
                  <a:txBody>
                    <a:bodyPr/>
                    <a:lstStyle/>
                    <a:p>
                      <a:pPr algn="ctr"/>
                      <a:r>
                        <a:rPr lang="en-GB" sz="1200" b="1" dirty="0"/>
                        <a:t>Tuesday 21</a:t>
                      </a:r>
                      <a:r>
                        <a:rPr lang="en-GB" sz="1200" b="1" baseline="30000" dirty="0"/>
                        <a:t>st</a:t>
                      </a:r>
                      <a:r>
                        <a:rPr lang="en-GB" sz="1200" b="1" dirty="0"/>
                        <a:t> October </a:t>
                      </a:r>
                    </a:p>
                    <a:p>
                      <a:pPr algn="ctr"/>
                      <a:r>
                        <a:rPr lang="en-GB" sz="1200" b="0" dirty="0"/>
                        <a:t>(assembly on Wednesday 15</a:t>
                      </a:r>
                      <a:r>
                        <a:rPr lang="en-GB" sz="1200" b="0" baseline="30000" dirty="0"/>
                        <a:t>th</a:t>
                      </a:r>
                      <a:r>
                        <a:rPr lang="en-GB" sz="1200" b="0" dirty="0"/>
                        <a:t> October)</a:t>
                      </a:r>
                    </a:p>
                  </a:txBody>
                  <a:tcPr anchor="ctr">
                    <a:solidFill>
                      <a:schemeClr val="accent2">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dirty="0"/>
                        <a:t>Festival of Diwali</a:t>
                      </a:r>
                    </a:p>
                  </a:txBody>
                  <a:tcPr anchor="ctr">
                    <a:solidFill>
                      <a:schemeClr val="accent2">
                        <a:lumMod val="20000"/>
                        <a:lumOff val="80000"/>
                      </a:schemeClr>
                    </a:solidFill>
                  </a:tcPr>
                </a:tc>
                <a:tc>
                  <a:txBody>
                    <a:bodyPr/>
                    <a:lstStyle/>
                    <a:p>
                      <a:pPr algn="ctr"/>
                      <a:r>
                        <a:rPr lang="en-GB" sz="1200" dirty="0"/>
                        <a:t>Spiritual </a:t>
                      </a:r>
                    </a:p>
                  </a:txBody>
                  <a:tcPr anchor="ctr">
                    <a:solidFill>
                      <a:schemeClr val="accent2">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understand why Hindus and Sikhs</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celebrate Diwali. </a:t>
                      </a:r>
                    </a:p>
                  </a:txBody>
                  <a:tcPr anchor="ctr">
                    <a:solidFill>
                      <a:schemeClr val="accent2">
                        <a:lumMod val="20000"/>
                        <a:lumOff val="80000"/>
                      </a:schemeClr>
                    </a:solidFill>
                  </a:tcPr>
                </a:tc>
                <a:extLst>
                  <a:ext uri="{0D108BD9-81ED-4DB2-BD59-A6C34878D82A}">
                    <a16:rowId xmlns:a16="http://schemas.microsoft.com/office/drawing/2014/main" val="2818854204"/>
                  </a:ext>
                </a:extLst>
              </a:tr>
            </a:tbl>
          </a:graphicData>
        </a:graphic>
      </p:graphicFrame>
      <p:pic>
        <p:nvPicPr>
          <p:cNvPr id="10" name="Picture 9"/>
          <p:cNvPicPr>
            <a:picLocks noChangeAspect="1"/>
          </p:cNvPicPr>
          <p:nvPr/>
        </p:nvPicPr>
        <p:blipFill>
          <a:blip r:embed="rId3"/>
          <a:stretch>
            <a:fillRect/>
          </a:stretch>
        </p:blipFill>
        <p:spPr>
          <a:xfrm>
            <a:off x="1657757" y="-450"/>
            <a:ext cx="3517431" cy="1800000"/>
          </a:xfrm>
          <a:prstGeom prst="rect">
            <a:avLst/>
          </a:prstGeom>
        </p:spPr>
      </p:pic>
    </p:spTree>
    <p:extLst>
      <p:ext uri="{BB962C8B-B14F-4D97-AF65-F5344CB8AC3E}">
        <p14:creationId xmlns:p14="http://schemas.microsoft.com/office/powerpoint/2010/main" val="1492291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3543657654"/>
              </p:ext>
            </p:extLst>
          </p:nvPr>
        </p:nvGraphicFramePr>
        <p:xfrm>
          <a:off x="147329" y="1799550"/>
          <a:ext cx="6591300" cy="7494079"/>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940823">
                  <a:extLst>
                    <a:ext uri="{9D8B030D-6E8A-4147-A177-3AD203B41FA5}">
                      <a16:colId xmlns:a16="http://schemas.microsoft.com/office/drawing/2014/main" val="3415083822"/>
                    </a:ext>
                  </a:extLst>
                </a:gridCol>
                <a:gridCol w="1354827">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61759">
                <a:tc>
                  <a:txBody>
                    <a:bodyPr/>
                    <a:lstStyle/>
                    <a:p>
                      <a:pPr algn="ctr"/>
                      <a:r>
                        <a:rPr lang="en-GB" sz="1400" dirty="0">
                          <a:latin typeface="MV Boli" panose="02000500030200090000" pitchFamily="2" charset="0"/>
                          <a:cs typeface="MV Boli" panose="02000500030200090000" pitchFamily="2" charset="0"/>
                        </a:rPr>
                        <a:t>Date</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370840">
                <a:tc>
                  <a:txBody>
                    <a:bodyPr/>
                    <a:lstStyle/>
                    <a:p>
                      <a:pPr algn="ctr"/>
                      <a:r>
                        <a:rPr lang="en-GB" sz="1200" b="1" dirty="0"/>
                        <a:t>Saturday 1</a:t>
                      </a:r>
                      <a:r>
                        <a:rPr lang="en-GB" sz="1200" b="1" baseline="30000" dirty="0"/>
                        <a:t>st</a:t>
                      </a:r>
                      <a:r>
                        <a:rPr lang="en-GB" sz="1200" b="1" dirty="0"/>
                        <a:t> November </a:t>
                      </a:r>
                    </a:p>
                  </a:txBody>
                  <a:tcPr anchor="ctr">
                    <a:solidFill>
                      <a:schemeClr val="accent4">
                        <a:lumMod val="20000"/>
                        <a:lumOff val="80000"/>
                      </a:schemeClr>
                    </a:solidFill>
                  </a:tcPr>
                </a:tc>
                <a:tc>
                  <a:txBody>
                    <a:bodyPr/>
                    <a:lstStyle/>
                    <a:p>
                      <a:pPr algn="ctr"/>
                      <a:r>
                        <a:rPr lang="en-GB" sz="1200" dirty="0"/>
                        <a:t>World Vegan Day </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raise awareness of veganism</a:t>
                      </a:r>
                    </a:p>
                  </a:txBody>
                  <a:tcPr anchor="ctr">
                    <a:solidFill>
                      <a:schemeClr val="accent4">
                        <a:lumMod val="20000"/>
                        <a:lumOff val="80000"/>
                      </a:schemeClr>
                    </a:solidFill>
                  </a:tcPr>
                </a:tc>
                <a:extLst>
                  <a:ext uri="{0D108BD9-81ED-4DB2-BD59-A6C34878D82A}">
                    <a16:rowId xmlns:a16="http://schemas.microsoft.com/office/drawing/2014/main" val="1052812824"/>
                  </a:ext>
                </a:extLst>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1" dirty="0"/>
                        <a:t>Wednesday 5</a:t>
                      </a:r>
                      <a:r>
                        <a:rPr lang="en-GB" sz="1200" b="1" baseline="30000" dirty="0"/>
                        <a:t>th</a:t>
                      </a:r>
                      <a:r>
                        <a:rPr lang="en-GB" sz="1200" b="1" dirty="0"/>
                        <a:t>  November</a:t>
                      </a:r>
                      <a:endParaRPr lang="en-GB" sz="1200" b="0" dirty="0"/>
                    </a:p>
                  </a:txBody>
                  <a:tcPr anchor="ctr">
                    <a:solidFill>
                      <a:schemeClr val="accent4">
                        <a:lumMod val="20000"/>
                        <a:lumOff val="80000"/>
                      </a:schemeClr>
                    </a:solidFill>
                  </a:tcPr>
                </a:tc>
                <a:tc>
                  <a:txBody>
                    <a:bodyPr/>
                    <a:lstStyle/>
                    <a:p>
                      <a:pPr algn="ctr"/>
                      <a:r>
                        <a:rPr lang="en-GB" sz="1200" dirty="0"/>
                        <a:t>Guy Fawkes – Bonfire Night</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Whole school assembly</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understand events in our history that</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shaped Britain.</a:t>
                      </a:r>
                    </a:p>
                  </a:txBody>
                  <a:tcPr anchor="ctr">
                    <a:solidFill>
                      <a:schemeClr val="accent4">
                        <a:lumMod val="20000"/>
                        <a:lumOff val="80000"/>
                      </a:schemeClr>
                    </a:solidFill>
                  </a:tcPr>
                </a:tc>
                <a:extLst>
                  <a:ext uri="{0D108BD9-81ED-4DB2-BD59-A6C34878D82A}">
                    <a16:rowId xmlns:a16="http://schemas.microsoft.com/office/drawing/2014/main" val="1516264930"/>
                  </a:ext>
                </a:extLst>
              </a:tr>
              <a:tr h="370840">
                <a:tc>
                  <a:txBody>
                    <a:bodyPr/>
                    <a:lstStyle/>
                    <a:p>
                      <a:pPr algn="ctr"/>
                      <a:r>
                        <a:rPr lang="en-GB" sz="1200" b="1" kern="1200" dirty="0">
                          <a:solidFill>
                            <a:schemeClr val="dk1"/>
                          </a:solidFill>
                          <a:latin typeface="+mn-lt"/>
                          <a:ea typeface="+mn-ea"/>
                          <a:cs typeface="+mn-cs"/>
                        </a:rPr>
                        <a:t>Tuesday 11</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November</a:t>
                      </a:r>
                    </a:p>
                  </a:txBody>
                  <a:tcPr anchor="ctr">
                    <a:solidFill>
                      <a:schemeClr val="accent4">
                        <a:lumMod val="20000"/>
                        <a:lumOff val="80000"/>
                      </a:schemeClr>
                    </a:solidFill>
                  </a:tcPr>
                </a:tc>
                <a:tc>
                  <a:txBody>
                    <a:bodyPr/>
                    <a:lstStyle/>
                    <a:p>
                      <a:pPr algn="ctr"/>
                      <a:r>
                        <a:rPr lang="en-GB" sz="1200" dirty="0"/>
                        <a:t>Armistice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Whole school assembly</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understand the importance of</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Remembrance Sunday and pay respect to the</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service of others for their country. </a:t>
                      </a:r>
                    </a:p>
                  </a:txBody>
                  <a:tcPr anchor="ctr">
                    <a:solidFill>
                      <a:schemeClr val="accent4">
                        <a:lumMod val="20000"/>
                        <a:lumOff val="80000"/>
                      </a:schemeClr>
                    </a:solidFill>
                  </a:tcPr>
                </a:tc>
                <a:extLst>
                  <a:ext uri="{0D108BD9-81ED-4DB2-BD59-A6C34878D82A}">
                    <a16:rowId xmlns:a16="http://schemas.microsoft.com/office/drawing/2014/main" val="394015756"/>
                  </a:ext>
                </a:extLst>
              </a:tr>
              <a:tr h="370840">
                <a:tc>
                  <a:txBody>
                    <a:bodyPr/>
                    <a:lstStyle/>
                    <a:p>
                      <a:pPr algn="ctr"/>
                      <a:r>
                        <a:rPr lang="en-GB" sz="1200" b="1" kern="1200" dirty="0">
                          <a:solidFill>
                            <a:schemeClr val="dk1"/>
                          </a:solidFill>
                          <a:latin typeface="+mn-lt"/>
                          <a:ea typeface="+mn-ea"/>
                          <a:cs typeface="+mn-cs"/>
                        </a:rPr>
                        <a:t>Monday 10</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 Friday 15</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November </a:t>
                      </a:r>
                    </a:p>
                    <a:p>
                      <a:pPr algn="ctr"/>
                      <a:r>
                        <a:rPr lang="en-GB" sz="1200" b="0" kern="1200" baseline="0" dirty="0">
                          <a:solidFill>
                            <a:schemeClr val="dk1"/>
                          </a:solidFill>
                          <a:latin typeface="+mn-lt"/>
                          <a:ea typeface="+mn-ea"/>
                          <a:cs typeface="+mn-cs"/>
                        </a:rPr>
                        <a:t>(assembly on Monday 10</a:t>
                      </a:r>
                      <a:r>
                        <a:rPr lang="en-GB" sz="1200" b="0" kern="1200" baseline="30000" dirty="0">
                          <a:solidFill>
                            <a:schemeClr val="dk1"/>
                          </a:solidFill>
                          <a:latin typeface="+mn-lt"/>
                          <a:ea typeface="+mn-ea"/>
                          <a:cs typeface="+mn-cs"/>
                        </a:rPr>
                        <a:t>th</a:t>
                      </a:r>
                      <a:r>
                        <a:rPr lang="en-GB" sz="1200" b="0" kern="1200" baseline="0" dirty="0">
                          <a:solidFill>
                            <a:schemeClr val="dk1"/>
                          </a:solidFill>
                          <a:latin typeface="+mn-lt"/>
                          <a:ea typeface="+mn-ea"/>
                          <a:cs typeface="+mn-cs"/>
                        </a:rPr>
                        <a:t>) </a:t>
                      </a:r>
                    </a:p>
                  </a:txBody>
                  <a:tcPr anchor="ctr">
                    <a:solidFill>
                      <a:schemeClr val="accent6">
                        <a:lumMod val="20000"/>
                        <a:lumOff val="80000"/>
                      </a:schemeClr>
                    </a:solidFill>
                  </a:tcPr>
                </a:tc>
                <a:tc>
                  <a:txBody>
                    <a:bodyPr/>
                    <a:lstStyle/>
                    <a:p>
                      <a:pPr algn="ctr"/>
                      <a:r>
                        <a:rPr lang="en-GB" sz="1200" dirty="0"/>
                        <a:t>Anti-Bullying Week</a:t>
                      </a:r>
                    </a:p>
                    <a:p>
                      <a:pPr algn="ctr"/>
                      <a:endParaRPr lang="en-GB" sz="1200" dirty="0"/>
                    </a:p>
                    <a:p>
                      <a:pPr algn="ctr"/>
                      <a:r>
                        <a:rPr lang="en-GB" sz="1200" kern="1200" baseline="0" dirty="0">
                          <a:solidFill>
                            <a:schemeClr val="dk1"/>
                          </a:solidFill>
                          <a:latin typeface="+mn-lt"/>
                          <a:ea typeface="+mn-ea"/>
                          <a:cs typeface="+mn-cs"/>
                        </a:rPr>
                        <a:t>Whole school assembly</a:t>
                      </a:r>
                    </a:p>
                    <a:p>
                      <a:pPr algn="ctr"/>
                      <a:endParaRPr lang="en-GB" sz="1200" i="1" kern="1200" baseline="0" dirty="0">
                        <a:solidFill>
                          <a:schemeClr val="dk1"/>
                        </a:solidFill>
                        <a:latin typeface="+mn-lt"/>
                        <a:ea typeface="+mn-ea"/>
                        <a:cs typeface="+mn-cs"/>
                      </a:endParaRPr>
                    </a:p>
                    <a:p>
                      <a:pPr algn="ctr"/>
                      <a:r>
                        <a:rPr lang="en-GB" sz="1200" i="1" kern="1200" baseline="0" dirty="0">
                          <a:solidFill>
                            <a:schemeClr val="dk1"/>
                          </a:solidFill>
                          <a:latin typeface="+mn-lt"/>
                          <a:ea typeface="+mn-ea"/>
                          <a:cs typeface="+mn-cs"/>
                        </a:rPr>
                        <a:t>PSHE focused activity throughout the week </a:t>
                      </a:r>
                      <a:endParaRPr lang="en-GB" sz="1200" i="1" kern="1200" dirty="0">
                        <a:solidFill>
                          <a:schemeClr val="dk1"/>
                        </a:solidFill>
                        <a:latin typeface="+mn-lt"/>
                        <a:ea typeface="+mn-ea"/>
                        <a:cs typeface="+mn-cs"/>
                      </a:endParaRPr>
                    </a:p>
                  </a:txBody>
                  <a:tcPr anchor="ctr">
                    <a:solidFill>
                      <a:schemeClr val="accent6">
                        <a:lumMod val="20000"/>
                        <a:lumOff val="80000"/>
                      </a:schemeClr>
                    </a:solidFill>
                  </a:tcPr>
                </a:tc>
                <a:tc>
                  <a:txBody>
                    <a:bodyPr/>
                    <a:lstStyle/>
                    <a:p>
                      <a:pPr algn="ctr"/>
                      <a:r>
                        <a:rPr lang="en-GB" sz="1200"/>
                        <a:t>Social</a:t>
                      </a:r>
                    </a:p>
                  </a:txBody>
                  <a:tcPr anchor="ctr">
                    <a:solidFill>
                      <a:schemeClr val="accent6">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a:t>To embrace and celebrate the differences and</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a:t>similarities that make us all special. To</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a:t>identify types of bullying and ways to</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a:t>prevent these.</a:t>
                      </a:r>
                    </a:p>
                  </a:txBody>
                  <a:tcPr anchor="ctr">
                    <a:solidFill>
                      <a:schemeClr val="accent6">
                        <a:lumMod val="20000"/>
                        <a:lumOff val="80000"/>
                      </a:schemeClr>
                    </a:solidFill>
                  </a:tcPr>
                </a:tc>
                <a:extLst>
                  <a:ext uri="{0D108BD9-81ED-4DB2-BD59-A6C34878D82A}">
                    <a16:rowId xmlns:a16="http://schemas.microsoft.com/office/drawing/2014/main" val="1438796056"/>
                  </a:ext>
                </a:extLst>
              </a:tr>
              <a:tr h="370840">
                <a:tc>
                  <a:txBody>
                    <a:bodyPr/>
                    <a:lstStyle/>
                    <a:p>
                      <a:pPr algn="ctr"/>
                      <a:r>
                        <a:rPr lang="en-GB" sz="1200" b="1" kern="1200" dirty="0">
                          <a:solidFill>
                            <a:schemeClr val="dk1"/>
                          </a:solidFill>
                          <a:latin typeface="+mn-lt"/>
                          <a:ea typeface="+mn-ea"/>
                          <a:cs typeface="+mn-cs"/>
                        </a:rPr>
                        <a:t>Friday 15</a:t>
                      </a:r>
                      <a:r>
                        <a:rPr lang="en-GB" sz="1200" b="1" kern="1200" baseline="30000" dirty="0">
                          <a:solidFill>
                            <a:schemeClr val="dk1"/>
                          </a:solidFill>
                          <a:latin typeface="+mn-lt"/>
                          <a:ea typeface="+mn-ea"/>
                          <a:cs typeface="+mn-cs"/>
                        </a:rPr>
                        <a:t>th</a:t>
                      </a:r>
                      <a:r>
                        <a:rPr lang="en-GB" sz="1200" b="1" kern="1200" baseline="0" dirty="0">
                          <a:solidFill>
                            <a:schemeClr val="dk1"/>
                          </a:solidFill>
                          <a:latin typeface="+mn-lt"/>
                          <a:ea typeface="+mn-ea"/>
                          <a:cs typeface="+mn-cs"/>
                        </a:rPr>
                        <a:t> </a:t>
                      </a:r>
                      <a:r>
                        <a:rPr lang="en-GB" sz="1200" b="1" kern="1200" dirty="0">
                          <a:solidFill>
                            <a:schemeClr val="dk1"/>
                          </a:solidFill>
                          <a:latin typeface="+mn-lt"/>
                          <a:ea typeface="+mn-ea"/>
                          <a:cs typeface="+mn-cs"/>
                        </a:rPr>
                        <a:t>November</a:t>
                      </a:r>
                    </a:p>
                  </a:txBody>
                  <a:tcPr anchor="ctr">
                    <a:solidFill>
                      <a:schemeClr val="accent5">
                        <a:lumMod val="20000"/>
                        <a:lumOff val="80000"/>
                      </a:schemeClr>
                    </a:solidFill>
                  </a:tcPr>
                </a:tc>
                <a:tc>
                  <a:txBody>
                    <a:bodyPr/>
                    <a:lstStyle/>
                    <a:p>
                      <a:pPr algn="ctr"/>
                      <a:r>
                        <a:rPr lang="en-GB" sz="1200" dirty="0"/>
                        <a:t>Children in Need</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baseline="0" dirty="0">
                          <a:solidFill>
                            <a:schemeClr val="dk1"/>
                          </a:solidFill>
                          <a:latin typeface="+mn-lt"/>
                          <a:ea typeface="+mn-ea"/>
                          <a:cs typeface="+mn-cs"/>
                        </a:rPr>
                        <a:t>Fundraising –non uniform day </a:t>
                      </a: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baseline="0" dirty="0">
                          <a:solidFill>
                            <a:schemeClr val="dk1"/>
                          </a:solidFill>
                          <a:latin typeface="+mn-lt"/>
                          <a:ea typeface="+mn-ea"/>
                          <a:cs typeface="+mn-cs"/>
                        </a:rPr>
                        <a:t>Show video in class</a:t>
                      </a:r>
                      <a:endParaRPr lang="en-GB" sz="1200" b="0" kern="1200" dirty="0">
                        <a:solidFill>
                          <a:schemeClr val="dk1"/>
                        </a:solidFill>
                        <a:latin typeface="+mn-lt"/>
                        <a:ea typeface="+mn-ea"/>
                        <a:cs typeface="+mn-cs"/>
                      </a:endParaRPr>
                    </a:p>
                  </a:txBody>
                  <a:tcPr anchor="ctr">
                    <a:solidFill>
                      <a:schemeClr val="accent5">
                        <a:lumMod val="20000"/>
                        <a:lumOff val="80000"/>
                      </a:schemeClr>
                    </a:solidFill>
                  </a:tcPr>
                </a:tc>
                <a:tc>
                  <a:txBody>
                    <a:bodyPr/>
                    <a:lstStyle/>
                    <a:p>
                      <a:pPr algn="ctr"/>
                      <a:r>
                        <a:rPr lang="en-GB" sz="1200"/>
                        <a:t>Moral</a:t>
                      </a:r>
                    </a:p>
                  </a:txBody>
                  <a:tcPr anchor="ctr">
                    <a:solidFill>
                      <a:schemeClr val="accent5">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a:t>To raise awareness of child poverty and</a:t>
                      </a:r>
                    </a:p>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a:t>other factors affecting children in the UK. </a:t>
                      </a:r>
                    </a:p>
                  </a:txBody>
                  <a:tcPr anchor="ctr">
                    <a:solidFill>
                      <a:schemeClr val="accent5">
                        <a:lumMod val="20000"/>
                        <a:lumOff val="80000"/>
                      </a:schemeClr>
                    </a:solidFill>
                  </a:tcPr>
                </a:tc>
                <a:extLst>
                  <a:ext uri="{0D108BD9-81ED-4DB2-BD59-A6C34878D82A}">
                    <a16:rowId xmlns:a16="http://schemas.microsoft.com/office/drawing/2014/main" val="2867548793"/>
                  </a:ext>
                </a:extLst>
              </a:tr>
              <a:tr h="370840">
                <a:tc>
                  <a:txBody>
                    <a:bodyPr/>
                    <a:lstStyle/>
                    <a:p>
                      <a:pPr algn="ctr"/>
                      <a:r>
                        <a:rPr lang="en-GB" sz="1200" b="1" kern="1200" dirty="0">
                          <a:solidFill>
                            <a:schemeClr val="dk1"/>
                          </a:solidFill>
                          <a:latin typeface="+mn-lt"/>
                          <a:ea typeface="+mn-ea"/>
                          <a:cs typeface="+mn-cs"/>
                        </a:rPr>
                        <a:t>Monday 17</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November – Friday 23</a:t>
                      </a:r>
                      <a:r>
                        <a:rPr lang="en-GB" sz="1200" b="1" kern="1200" baseline="30000" dirty="0">
                          <a:solidFill>
                            <a:schemeClr val="dk1"/>
                          </a:solidFill>
                          <a:latin typeface="+mn-lt"/>
                          <a:ea typeface="+mn-ea"/>
                          <a:cs typeface="+mn-cs"/>
                        </a:rPr>
                        <a:t>rd</a:t>
                      </a:r>
                      <a:r>
                        <a:rPr lang="en-GB" sz="1200" b="1" kern="1200" dirty="0">
                          <a:solidFill>
                            <a:schemeClr val="dk1"/>
                          </a:solidFill>
                          <a:latin typeface="+mn-lt"/>
                          <a:ea typeface="+mn-ea"/>
                          <a:cs typeface="+mn-cs"/>
                        </a:rPr>
                        <a:t> November</a:t>
                      </a:r>
                    </a:p>
                    <a:p>
                      <a:pPr algn="ctr"/>
                      <a:r>
                        <a:rPr lang="en-GB" sz="1200" b="0" kern="1200" dirty="0">
                          <a:solidFill>
                            <a:schemeClr val="dk1"/>
                          </a:solidFill>
                          <a:latin typeface="+mn-lt"/>
                          <a:ea typeface="+mn-ea"/>
                          <a:cs typeface="+mn-cs"/>
                        </a:rPr>
                        <a:t>(Assembly on Monday 17</a:t>
                      </a:r>
                      <a:r>
                        <a:rPr lang="en-GB" sz="1200" b="0" kern="1200" baseline="30000" dirty="0">
                          <a:solidFill>
                            <a:schemeClr val="dk1"/>
                          </a:solidFill>
                          <a:latin typeface="+mn-lt"/>
                          <a:ea typeface="+mn-ea"/>
                          <a:cs typeface="+mn-cs"/>
                        </a:rPr>
                        <a:t>th</a:t>
                      </a:r>
                      <a:r>
                        <a:rPr lang="en-GB" sz="1200" b="0" kern="1200" dirty="0">
                          <a:solidFill>
                            <a:schemeClr val="dk1"/>
                          </a:solidFill>
                          <a:latin typeface="+mn-lt"/>
                          <a:ea typeface="+mn-ea"/>
                          <a:cs typeface="+mn-cs"/>
                        </a:rPr>
                        <a:t>)</a:t>
                      </a:r>
                    </a:p>
                  </a:txBody>
                  <a:tcPr anchor="ctr">
                    <a:solidFill>
                      <a:schemeClr val="accent6">
                        <a:lumMod val="20000"/>
                        <a:lumOff val="80000"/>
                      </a:schemeClr>
                    </a:solidFill>
                  </a:tcPr>
                </a:tc>
                <a:tc>
                  <a:txBody>
                    <a:bodyPr/>
                    <a:lstStyle/>
                    <a:p>
                      <a:pPr algn="ctr"/>
                      <a:r>
                        <a:rPr lang="en-GB" sz="1200" dirty="0"/>
                        <a:t>Road Safety Week</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Whole school assembly</a:t>
                      </a:r>
                    </a:p>
                  </a:txBody>
                  <a:tcPr anchor="ctr">
                    <a:solidFill>
                      <a:schemeClr val="accent6">
                        <a:lumMod val="20000"/>
                        <a:lumOff val="80000"/>
                      </a:schemeClr>
                    </a:solidFill>
                  </a:tcPr>
                </a:tc>
                <a:tc>
                  <a:txBody>
                    <a:bodyPr/>
                    <a:lstStyle/>
                    <a:p>
                      <a:pPr algn="ctr"/>
                      <a:r>
                        <a:rPr lang="en-GB" sz="1200"/>
                        <a:t>Social</a:t>
                      </a:r>
                    </a:p>
                  </a:txBody>
                  <a:tcPr anchor="ctr">
                    <a:solidFill>
                      <a:schemeClr val="accent6">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raise awareness of road safety. </a:t>
                      </a:r>
                    </a:p>
                  </a:txBody>
                  <a:tcPr anchor="ctr">
                    <a:solidFill>
                      <a:schemeClr val="accent6">
                        <a:lumMod val="20000"/>
                        <a:lumOff val="80000"/>
                      </a:schemeClr>
                    </a:solidFill>
                  </a:tcPr>
                </a:tc>
                <a:extLst>
                  <a:ext uri="{0D108BD9-81ED-4DB2-BD59-A6C34878D82A}">
                    <a16:rowId xmlns:a16="http://schemas.microsoft.com/office/drawing/2014/main" val="184716127"/>
                  </a:ext>
                </a:extLst>
              </a:tr>
              <a:tr h="370840">
                <a:tc>
                  <a:txBody>
                    <a:bodyPr/>
                    <a:lstStyle/>
                    <a:p>
                      <a:pPr algn="ctr"/>
                      <a:r>
                        <a:rPr lang="en-GB" sz="1200" b="1" kern="1200" dirty="0">
                          <a:solidFill>
                            <a:schemeClr val="dk1"/>
                          </a:solidFill>
                          <a:latin typeface="+mn-lt"/>
                          <a:ea typeface="+mn-ea"/>
                          <a:cs typeface="+mn-cs"/>
                        </a:rPr>
                        <a:t>Monday 24</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Sunday 30</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November </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UK Parliament Week </a:t>
                      </a: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Assembly and </a:t>
                      </a:r>
                      <a:r>
                        <a:rPr lang="en-GB" sz="1200" b="0" kern="1200">
                          <a:solidFill>
                            <a:schemeClr val="dk1"/>
                          </a:solidFill>
                          <a:latin typeface="+mn-lt"/>
                          <a:ea typeface="+mn-ea"/>
                          <a:cs typeface="+mn-cs"/>
                        </a:rPr>
                        <a:t>PSHE activity</a:t>
                      </a:r>
                      <a:endParaRPr lang="en-GB" sz="1200" b="0" kern="1200" dirty="0">
                        <a:solidFill>
                          <a:schemeClr val="dk1"/>
                        </a:solidFill>
                        <a:latin typeface="+mn-lt"/>
                        <a:ea typeface="+mn-ea"/>
                        <a:cs typeface="+mn-cs"/>
                      </a:endParaRP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raise awareness about what Parliament is </a:t>
                      </a:r>
                    </a:p>
                  </a:txBody>
                  <a:tcPr anchor="ctr">
                    <a:solidFill>
                      <a:schemeClr val="accent4">
                        <a:lumMod val="20000"/>
                        <a:lumOff val="80000"/>
                      </a:schemeClr>
                    </a:solidFill>
                  </a:tcPr>
                </a:tc>
                <a:extLst>
                  <a:ext uri="{0D108BD9-81ED-4DB2-BD59-A6C34878D82A}">
                    <a16:rowId xmlns:a16="http://schemas.microsoft.com/office/drawing/2014/main" val="3072487186"/>
                  </a:ext>
                </a:extLst>
              </a:tr>
              <a:tr h="255320">
                <a:tc>
                  <a:txBody>
                    <a:bodyPr/>
                    <a:lstStyle/>
                    <a:p>
                      <a:pPr algn="ctr"/>
                      <a:r>
                        <a:rPr lang="en-GB" sz="1200" b="1" kern="1200" dirty="0">
                          <a:solidFill>
                            <a:schemeClr val="dk1"/>
                          </a:solidFill>
                          <a:latin typeface="+mn-lt"/>
                          <a:ea typeface="+mn-ea"/>
                          <a:cs typeface="+mn-cs"/>
                        </a:rPr>
                        <a:t>Sunday 30</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November </a:t>
                      </a:r>
                    </a:p>
                    <a:p>
                      <a:pPr algn="ctr"/>
                      <a:r>
                        <a:rPr lang="en-GB" sz="1200" b="0" kern="1200" dirty="0">
                          <a:solidFill>
                            <a:schemeClr val="dk1"/>
                          </a:solidFill>
                          <a:latin typeface="+mn-lt"/>
                          <a:ea typeface="+mn-ea"/>
                          <a:cs typeface="+mn-cs"/>
                        </a:rPr>
                        <a:t>(assembly on Thursday 27</a:t>
                      </a:r>
                      <a:r>
                        <a:rPr lang="en-GB" sz="1200" b="0" kern="1200" baseline="30000" dirty="0">
                          <a:solidFill>
                            <a:schemeClr val="dk1"/>
                          </a:solidFill>
                          <a:latin typeface="+mn-lt"/>
                          <a:ea typeface="+mn-ea"/>
                          <a:cs typeface="+mn-cs"/>
                        </a:rPr>
                        <a:t>th</a:t>
                      </a:r>
                      <a:r>
                        <a:rPr lang="en-GB" sz="1200" b="0" kern="1200" dirty="0">
                          <a:solidFill>
                            <a:schemeClr val="dk1"/>
                          </a:solidFill>
                          <a:latin typeface="+mn-lt"/>
                          <a:ea typeface="+mn-ea"/>
                          <a:cs typeface="+mn-cs"/>
                        </a:rPr>
                        <a:t> )</a:t>
                      </a:r>
                    </a:p>
                  </a:txBody>
                  <a:tcPr anchor="ctr">
                    <a:solidFill>
                      <a:schemeClr val="accent4">
                        <a:lumMod val="20000"/>
                        <a:lumOff val="80000"/>
                      </a:schemeClr>
                    </a:solidFill>
                  </a:tcPr>
                </a:tc>
                <a:tc>
                  <a:txBody>
                    <a:bodyPr/>
                    <a:lstStyle/>
                    <a:p>
                      <a:pPr algn="ctr"/>
                      <a:r>
                        <a:rPr lang="en-GB" sz="1200" dirty="0"/>
                        <a:t>St Andrew’s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Whole school assembly</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learn why we celebrate the patron saint of Scotland.</a:t>
                      </a:r>
                    </a:p>
                  </a:txBody>
                  <a:tcPr anchor="ctr">
                    <a:solidFill>
                      <a:schemeClr val="accent4">
                        <a:lumMod val="20000"/>
                        <a:lumOff val="80000"/>
                      </a:schemeClr>
                    </a:solidFill>
                  </a:tcPr>
                </a:tc>
                <a:extLst>
                  <a:ext uri="{0D108BD9-81ED-4DB2-BD59-A6C34878D82A}">
                    <a16:rowId xmlns:a16="http://schemas.microsoft.com/office/drawing/2014/main" val="2508067652"/>
                  </a:ext>
                </a:extLst>
              </a:tr>
            </a:tbl>
          </a:graphicData>
        </a:graphic>
      </p:graphicFrame>
      <p:pic>
        <p:nvPicPr>
          <p:cNvPr id="12" name="Picture 11"/>
          <p:cNvPicPr>
            <a:picLocks noChangeAspect="1"/>
          </p:cNvPicPr>
          <p:nvPr/>
        </p:nvPicPr>
        <p:blipFill>
          <a:blip r:embed="rId2"/>
          <a:stretch>
            <a:fillRect/>
          </a:stretch>
        </p:blipFill>
        <p:spPr>
          <a:xfrm>
            <a:off x="1141948" y="0"/>
            <a:ext cx="4602062" cy="1800000"/>
          </a:xfrm>
          <a:prstGeom prst="rect">
            <a:avLst/>
          </a:prstGeom>
        </p:spPr>
      </p:pic>
    </p:spTree>
    <p:extLst>
      <p:ext uri="{BB962C8B-B14F-4D97-AF65-F5344CB8AC3E}">
        <p14:creationId xmlns:p14="http://schemas.microsoft.com/office/powerpoint/2010/main" val="3493049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768077689"/>
              </p:ext>
            </p:extLst>
          </p:nvPr>
        </p:nvGraphicFramePr>
        <p:xfrm>
          <a:off x="144415" y="1800000"/>
          <a:ext cx="6591300" cy="5114829"/>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90434">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619027">
                <a:tc>
                  <a:txBody>
                    <a:bodyPr/>
                    <a:lstStyle/>
                    <a:p>
                      <a:pPr algn="ctr"/>
                      <a:endParaRPr lang="en-GB" sz="1200" b="1" dirty="0"/>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EYFS Nativity</a:t>
                      </a:r>
                    </a:p>
                  </a:txBody>
                  <a:tcPr anchor="ctr">
                    <a:solidFill>
                      <a:schemeClr val="accent2">
                        <a:lumMod val="20000"/>
                        <a:lumOff val="80000"/>
                      </a:schemeClr>
                    </a:solidFill>
                  </a:tcPr>
                </a:tc>
                <a:tc>
                  <a:txBody>
                    <a:bodyPr/>
                    <a:lstStyle/>
                    <a:p>
                      <a:pPr algn="ctr"/>
                      <a:r>
                        <a:rPr lang="en-GB" sz="1200" dirty="0"/>
                        <a:t>Spiritual </a:t>
                      </a:r>
                    </a:p>
                  </a:txBody>
                  <a:tcPr anchor="ctr">
                    <a:solidFill>
                      <a:schemeClr val="accent2">
                        <a:lumMod val="20000"/>
                        <a:lumOff val="80000"/>
                      </a:schemeClr>
                    </a:solidFill>
                  </a:tcPr>
                </a:tc>
                <a:tc rowSpan="5">
                  <a:txBody>
                    <a:bodyPr/>
                    <a:lstStyle/>
                    <a:p>
                      <a:pPr algn="ctr"/>
                      <a:r>
                        <a:rPr lang="en-GB" sz="1200" dirty="0"/>
                        <a:t>To develop tolerance to the beliefs of others. To reflect upon the true meaning of Christmas. To learn how Christmas is celebrated around the world. </a:t>
                      </a:r>
                    </a:p>
                  </a:txBody>
                  <a:tcPr anchor="ctr">
                    <a:solidFill>
                      <a:schemeClr val="accent2">
                        <a:lumMod val="20000"/>
                        <a:lumOff val="80000"/>
                      </a:schemeClr>
                    </a:solidFill>
                  </a:tcPr>
                </a:tc>
                <a:extLst>
                  <a:ext uri="{0D108BD9-81ED-4DB2-BD59-A6C34878D82A}">
                    <a16:rowId xmlns:a16="http://schemas.microsoft.com/office/drawing/2014/main" val="3472732271"/>
                  </a:ext>
                </a:extLst>
              </a:tr>
              <a:tr h="636104">
                <a:tc>
                  <a:txBody>
                    <a:bodyPr/>
                    <a:lstStyle/>
                    <a:p>
                      <a:pPr marL="0" marR="0" lvl="0" indent="0" algn="ctr" rtl="0" eaLnBrk="1" fontAlgn="auto" latinLnBrk="0" hangingPunct="1">
                        <a:lnSpc>
                          <a:spcPct val="100000"/>
                        </a:lnSpc>
                        <a:spcBef>
                          <a:spcPts val="0"/>
                        </a:spcBef>
                        <a:spcAft>
                          <a:spcPts val="0"/>
                        </a:spcAft>
                        <a:buClrTx/>
                        <a:buSzTx/>
                        <a:buFontTx/>
                        <a:buNone/>
                      </a:pPr>
                      <a:endParaRPr lang="en-GB" sz="1200" b="1" dirty="0"/>
                    </a:p>
                  </a:txBody>
                  <a:tcPr anchor="ctr">
                    <a:solidFill>
                      <a:schemeClr val="accent2">
                        <a:lumMod val="20000"/>
                        <a:lumOff val="80000"/>
                      </a:schemeClr>
                    </a:solidFill>
                  </a:tcPr>
                </a:tc>
                <a:tc>
                  <a:txBody>
                    <a:bodyPr/>
                    <a:lstStyle/>
                    <a:p>
                      <a:pPr algn="ctr"/>
                      <a:r>
                        <a:rPr lang="en-GB" sz="1200" dirty="0"/>
                        <a:t>KS1 performance</a:t>
                      </a:r>
                    </a:p>
                  </a:txBody>
                  <a:tcPr anchor="ctr">
                    <a:solidFill>
                      <a:schemeClr val="accent2">
                        <a:lumMod val="20000"/>
                        <a:lumOff val="80000"/>
                      </a:schemeClr>
                    </a:solidFill>
                  </a:tcPr>
                </a:tc>
                <a:tc>
                  <a:txBody>
                    <a:bodyPr/>
                    <a:lstStyle/>
                    <a:p>
                      <a:pPr algn="ctr"/>
                      <a:r>
                        <a:rPr lang="en-GB" sz="1200" dirty="0"/>
                        <a:t>Spiritual</a:t>
                      </a:r>
                    </a:p>
                  </a:txBody>
                  <a:tcPr anchor="ctr">
                    <a:solidFill>
                      <a:schemeClr val="accent2">
                        <a:lumMod val="20000"/>
                        <a:lumOff val="80000"/>
                      </a:schemeClr>
                    </a:solidFill>
                  </a:tcPr>
                </a:tc>
                <a:tc vMerge="1">
                  <a:txBody>
                    <a:bodyPr/>
                    <a:lstStyle/>
                    <a:p>
                      <a:pPr algn="ctr"/>
                      <a:endParaRPr lang="en-GB" sz="1200" dirty="0"/>
                    </a:p>
                  </a:txBody>
                  <a:tcPr anchor="ctr">
                    <a:solidFill>
                      <a:schemeClr val="accent2">
                        <a:lumMod val="20000"/>
                        <a:lumOff val="80000"/>
                      </a:schemeClr>
                    </a:solidFill>
                  </a:tcPr>
                </a:tc>
                <a:extLst>
                  <a:ext uri="{0D108BD9-81ED-4DB2-BD59-A6C34878D82A}">
                    <a16:rowId xmlns:a16="http://schemas.microsoft.com/office/drawing/2014/main" val="2157378026"/>
                  </a:ext>
                </a:extLst>
              </a:tr>
              <a:tr h="609600">
                <a:tc>
                  <a:txBody>
                    <a:bodyPr/>
                    <a:lstStyle/>
                    <a:p>
                      <a:pPr marL="0" marR="0" lvl="0" indent="0" algn="ctr" rtl="0" eaLnBrk="1" fontAlgn="auto" latinLnBrk="0" hangingPunct="1">
                        <a:lnSpc>
                          <a:spcPct val="100000"/>
                        </a:lnSpc>
                        <a:spcBef>
                          <a:spcPts val="0"/>
                        </a:spcBef>
                        <a:spcAft>
                          <a:spcPts val="0"/>
                        </a:spcAft>
                        <a:buClrTx/>
                        <a:buSzTx/>
                        <a:buFontTx/>
                        <a:buNone/>
                      </a:pPr>
                      <a:endParaRPr lang="en-GB" sz="1200" b="1" dirty="0"/>
                    </a:p>
                  </a:txBody>
                  <a:tcPr anchor="ctr">
                    <a:solidFill>
                      <a:schemeClr val="accent2">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200" dirty="0"/>
                        <a:t>Christmas celebration lunch</a:t>
                      </a:r>
                    </a:p>
                  </a:txBody>
                  <a:tcPr anchor="ctr">
                    <a:solidFill>
                      <a:schemeClr val="accent2">
                        <a:lumMod val="20000"/>
                        <a:lumOff val="80000"/>
                      </a:schemeClr>
                    </a:solidFill>
                  </a:tcPr>
                </a:tc>
                <a:tc>
                  <a:txBody>
                    <a:bodyPr/>
                    <a:lstStyle/>
                    <a:p>
                      <a:pPr algn="ctr"/>
                      <a:r>
                        <a:rPr lang="en-GB" sz="1200" dirty="0"/>
                        <a:t>Spiritual</a:t>
                      </a:r>
                    </a:p>
                  </a:txBody>
                  <a:tcPr anchor="ctr">
                    <a:solidFill>
                      <a:schemeClr val="accent2">
                        <a:lumMod val="20000"/>
                        <a:lumOff val="80000"/>
                      </a:schemeClr>
                    </a:solidFill>
                  </a:tcPr>
                </a:tc>
                <a:tc vMerge="1">
                  <a:txBody>
                    <a:bodyPr/>
                    <a:lstStyle/>
                    <a:p>
                      <a:pPr algn="ctr"/>
                      <a:endParaRPr lang="en-GB" sz="1200" dirty="0"/>
                    </a:p>
                  </a:txBody>
                  <a:tcPr anchor="ctr">
                    <a:solidFill>
                      <a:schemeClr val="accent2">
                        <a:lumMod val="20000"/>
                        <a:lumOff val="80000"/>
                      </a:schemeClr>
                    </a:solidFill>
                  </a:tcPr>
                </a:tc>
                <a:extLst>
                  <a:ext uri="{0D108BD9-81ED-4DB2-BD59-A6C34878D82A}">
                    <a16:rowId xmlns:a16="http://schemas.microsoft.com/office/drawing/2014/main" val="2325295315"/>
                  </a:ext>
                </a:extLst>
              </a:tr>
              <a:tr h="569844">
                <a:tc>
                  <a:txBody>
                    <a:bodyPr/>
                    <a:lstStyle/>
                    <a:p>
                      <a:pPr marL="0" marR="0" lvl="0" indent="0" algn="ctr" rtl="0">
                        <a:lnSpc>
                          <a:spcPct val="100000"/>
                        </a:lnSpc>
                        <a:spcBef>
                          <a:spcPts val="0"/>
                        </a:spcBef>
                        <a:spcAft>
                          <a:spcPts val="0"/>
                        </a:spcAft>
                        <a:buClrTx/>
                        <a:buSzTx/>
                        <a:buFontTx/>
                        <a:buNone/>
                      </a:pPr>
                      <a:endParaRPr lang="en-US" dirty="0"/>
                    </a:p>
                  </a:txBody>
                  <a:tcPr anchor="ctr">
                    <a:solidFill>
                      <a:schemeClr val="accent2">
                        <a:lumMod val="20000"/>
                        <a:lumOff val="80000"/>
                      </a:schemeClr>
                    </a:solidFill>
                  </a:tcPr>
                </a:tc>
                <a:tc>
                  <a:txBody>
                    <a:bodyPr/>
                    <a:lstStyle/>
                    <a:p>
                      <a:pPr marL="0" marR="0" lvl="0" indent="0" algn="ctr" rtl="0">
                        <a:lnSpc>
                          <a:spcPct val="100000"/>
                        </a:lnSpc>
                        <a:spcBef>
                          <a:spcPts val="0"/>
                        </a:spcBef>
                        <a:spcAft>
                          <a:spcPts val="0"/>
                        </a:spcAft>
                        <a:buClrTx/>
                        <a:buSzTx/>
                        <a:buFontTx/>
                        <a:buNone/>
                      </a:pPr>
                      <a:r>
                        <a:rPr lang="en-GB" sz="1200" dirty="0"/>
                        <a:t>Year 3 and 4 Carol Concert </a:t>
                      </a:r>
                      <a:endParaRPr lang="en-US"/>
                    </a:p>
                  </a:txBody>
                  <a:tcPr anchor="ctr">
                    <a:solidFill>
                      <a:schemeClr val="accent2">
                        <a:lumMod val="20000"/>
                        <a:lumOff val="80000"/>
                      </a:schemeClr>
                    </a:solidFill>
                  </a:tcPr>
                </a:tc>
                <a:tc>
                  <a:txBody>
                    <a:bodyPr/>
                    <a:lstStyle/>
                    <a:p>
                      <a:pPr lvl="0" algn="ctr">
                        <a:buNone/>
                      </a:pPr>
                      <a:r>
                        <a:rPr lang="en-GB" sz="1200" dirty="0"/>
                        <a:t>Spiritual</a:t>
                      </a:r>
                      <a:endParaRPr lang="en-US"/>
                    </a:p>
                  </a:txBody>
                  <a:tcPr anchor="ctr">
                    <a:solidFill>
                      <a:schemeClr val="accent2">
                        <a:lumMod val="20000"/>
                        <a:lumOff val="80000"/>
                      </a:schemeClr>
                    </a:solidFill>
                  </a:tcPr>
                </a:tc>
                <a:tc vMerge="1">
                  <a:txBody>
                    <a:bodyPr/>
                    <a:lstStyle/>
                    <a:p>
                      <a:pPr algn="ctr"/>
                      <a:endParaRPr lang="en-GB" sz="1200" dirty="0"/>
                    </a:p>
                  </a:txBody>
                  <a:tcPr anchor="ctr">
                    <a:solidFill>
                      <a:schemeClr val="accent2">
                        <a:lumMod val="20000"/>
                        <a:lumOff val="80000"/>
                      </a:schemeClr>
                    </a:solidFill>
                  </a:tcPr>
                </a:tc>
                <a:extLst>
                  <a:ext uri="{0D108BD9-81ED-4DB2-BD59-A6C34878D82A}">
                    <a16:rowId xmlns:a16="http://schemas.microsoft.com/office/drawing/2014/main" val="2191686076"/>
                  </a:ext>
                </a:extLst>
              </a:tr>
              <a:tr h="733430">
                <a:tc>
                  <a:txBody>
                    <a:bodyPr/>
                    <a:lstStyle/>
                    <a:p>
                      <a:pPr marL="0" marR="0" lvl="0" indent="0" algn="ctr" rtl="0">
                        <a:lnSpc>
                          <a:spcPct val="100000"/>
                        </a:lnSpc>
                        <a:spcBef>
                          <a:spcPts val="0"/>
                        </a:spcBef>
                        <a:spcAft>
                          <a:spcPts val="0"/>
                        </a:spcAft>
                        <a:buClrTx/>
                        <a:buSzTx/>
                        <a:buFontTx/>
                        <a:buNone/>
                      </a:pPr>
                      <a:endParaRPr lang="en-US" dirty="0"/>
                    </a:p>
                  </a:txBody>
                  <a:tcPr anchor="ctr">
                    <a:solidFill>
                      <a:schemeClr val="accent2">
                        <a:lumMod val="20000"/>
                        <a:lumOff val="80000"/>
                      </a:schemeClr>
                    </a:solidFill>
                  </a:tcPr>
                </a:tc>
                <a:tc>
                  <a:txBody>
                    <a:bodyPr/>
                    <a:lstStyle/>
                    <a:p>
                      <a:pPr marL="0" marR="0" lvl="0" indent="0" algn="ctr" rtl="0">
                        <a:lnSpc>
                          <a:spcPct val="100000"/>
                        </a:lnSpc>
                        <a:spcBef>
                          <a:spcPts val="0"/>
                        </a:spcBef>
                        <a:spcAft>
                          <a:spcPts val="0"/>
                        </a:spcAft>
                        <a:buClrTx/>
                        <a:buSzTx/>
                        <a:buFontTx/>
                        <a:buNone/>
                      </a:pPr>
                      <a:r>
                        <a:rPr lang="en-GB" sz="1200" dirty="0"/>
                        <a:t>Year 5 and 6 Carol Concert </a:t>
                      </a:r>
                      <a:endParaRPr lang="en-US"/>
                    </a:p>
                  </a:txBody>
                  <a:tcPr anchor="ctr">
                    <a:solidFill>
                      <a:schemeClr val="accent2">
                        <a:lumMod val="20000"/>
                        <a:lumOff val="80000"/>
                      </a:schemeClr>
                    </a:solidFill>
                  </a:tcPr>
                </a:tc>
                <a:tc>
                  <a:txBody>
                    <a:bodyPr/>
                    <a:lstStyle/>
                    <a:p>
                      <a:pPr lvl="0" algn="ctr">
                        <a:buNone/>
                      </a:pPr>
                      <a:r>
                        <a:rPr lang="en-GB" sz="1200" dirty="0"/>
                        <a:t>Spiritual</a:t>
                      </a:r>
                      <a:endParaRPr lang="en-US"/>
                    </a:p>
                  </a:txBody>
                  <a:tcPr anchor="ctr">
                    <a:solidFill>
                      <a:schemeClr val="accent2">
                        <a:lumMod val="20000"/>
                        <a:lumOff val="80000"/>
                      </a:schemeClr>
                    </a:solidFill>
                  </a:tcPr>
                </a:tc>
                <a:tc vMerge="1">
                  <a:txBody>
                    <a:bodyPr/>
                    <a:lstStyle/>
                    <a:p>
                      <a:pPr lvl="0" algn="ctr">
                        <a:buNone/>
                      </a:pPr>
                      <a:endParaRPr lang="en-GB" sz="1200" dirty="0"/>
                    </a:p>
                  </a:txBody>
                  <a:tcPr anchor="ctr">
                    <a:solidFill>
                      <a:schemeClr val="accent2">
                        <a:lumMod val="20000"/>
                        <a:lumOff val="80000"/>
                      </a:schemeClr>
                    </a:solidFill>
                  </a:tcPr>
                </a:tc>
                <a:extLst>
                  <a:ext uri="{0D108BD9-81ED-4DB2-BD59-A6C34878D82A}">
                    <a16:rowId xmlns:a16="http://schemas.microsoft.com/office/drawing/2014/main" val="340349567"/>
                  </a:ext>
                </a:extLst>
              </a:tr>
              <a:tr h="733430">
                <a:tc>
                  <a:txBody>
                    <a:bodyPr/>
                    <a:lstStyle/>
                    <a:p>
                      <a:pPr lvl="0" algn="ctr">
                        <a:buNone/>
                      </a:pPr>
                      <a:endParaRPr lang="en-GB" dirty="0"/>
                    </a:p>
                  </a:txBody>
                  <a:tcPr anchor="ctr">
                    <a:solidFill>
                      <a:schemeClr val="accent6">
                        <a:lumMod val="20000"/>
                        <a:lumOff val="80000"/>
                      </a:schemeClr>
                    </a:solidFill>
                  </a:tcPr>
                </a:tc>
                <a:tc>
                  <a:txBody>
                    <a:bodyPr/>
                    <a:lstStyle/>
                    <a:p>
                      <a:pPr lvl="0" algn="ctr">
                        <a:buNone/>
                      </a:pPr>
                      <a:r>
                        <a:rPr lang="en-GB" sz="1200" b="0" i="0" u="none" strike="noStrike" noProof="0" dirty="0">
                          <a:solidFill>
                            <a:srgbClr val="000000"/>
                          </a:solidFill>
                          <a:latin typeface="Calibri"/>
                        </a:rPr>
                        <a:t>Winter Fair</a:t>
                      </a:r>
                      <a:r>
                        <a:rPr lang="en-GB" sz="1200" b="1" i="0" u="none" strike="noStrike" noProof="0" dirty="0">
                          <a:solidFill>
                            <a:srgbClr val="000000"/>
                          </a:solidFill>
                          <a:latin typeface="Calibri"/>
                        </a:rPr>
                        <a:t> </a:t>
                      </a:r>
                      <a:endParaRPr lang="en-US" dirty="0"/>
                    </a:p>
                  </a:txBody>
                  <a:tcPr anchor="ctr">
                    <a:solidFill>
                      <a:schemeClr val="accent6">
                        <a:lumMod val="20000"/>
                        <a:lumOff val="80000"/>
                      </a:schemeClr>
                    </a:solidFill>
                  </a:tcPr>
                </a:tc>
                <a:tc>
                  <a:txBody>
                    <a:bodyPr/>
                    <a:lstStyle/>
                    <a:p>
                      <a:pPr lvl="0" algn="ctr">
                        <a:buNone/>
                      </a:pPr>
                      <a:r>
                        <a:rPr lang="en-GB" sz="1200" dirty="0"/>
                        <a:t>Social</a:t>
                      </a:r>
                      <a:endParaRPr lang="en-US" dirty="0"/>
                    </a:p>
                  </a:txBody>
                  <a:tcPr anchor="ctr">
                    <a:solidFill>
                      <a:schemeClr val="accent6">
                        <a:lumMod val="20000"/>
                        <a:lumOff val="80000"/>
                      </a:schemeClr>
                    </a:solidFill>
                  </a:tcPr>
                </a:tc>
                <a:tc>
                  <a:txBody>
                    <a:bodyPr/>
                    <a:lstStyle/>
                    <a:p>
                      <a:pPr lvl="0" algn="ctr">
                        <a:buNone/>
                      </a:pPr>
                      <a:r>
                        <a:rPr lang="en-GB" sz="1200" dirty="0"/>
                        <a:t>To celebrate </a:t>
                      </a:r>
                      <a:r>
                        <a:rPr lang="en-GB" sz="1200" dirty="0" err="1"/>
                        <a:t>Whipman</a:t>
                      </a:r>
                      <a:r>
                        <a:rPr lang="en-GB" sz="1200" baseline="0" dirty="0"/>
                        <a:t> Woods </a:t>
                      </a:r>
                      <a:r>
                        <a:rPr lang="en-GB" sz="1200" dirty="0"/>
                        <a:t>and raise money for school.</a:t>
                      </a:r>
                    </a:p>
                  </a:txBody>
                  <a:tcPr anchor="ctr">
                    <a:solidFill>
                      <a:schemeClr val="accent6">
                        <a:lumMod val="20000"/>
                        <a:lumOff val="80000"/>
                      </a:schemeClr>
                    </a:solidFill>
                  </a:tcPr>
                </a:tc>
                <a:extLst>
                  <a:ext uri="{0D108BD9-81ED-4DB2-BD59-A6C34878D82A}">
                    <a16:rowId xmlns:a16="http://schemas.microsoft.com/office/drawing/2014/main" val="1986325173"/>
                  </a:ext>
                </a:extLst>
              </a:tr>
              <a:tr h="733430">
                <a:tc>
                  <a:txBody>
                    <a:bodyPr/>
                    <a:lstStyle/>
                    <a:p>
                      <a:pPr lvl="0" algn="ctr">
                        <a:buNone/>
                      </a:pPr>
                      <a:r>
                        <a:rPr lang="en-GB" sz="1200" dirty="0"/>
                        <a:t>Friday 21</a:t>
                      </a:r>
                      <a:r>
                        <a:rPr lang="en-GB" sz="1200" baseline="30000" dirty="0"/>
                        <a:t>st</a:t>
                      </a:r>
                      <a:r>
                        <a:rPr lang="en-GB" sz="1200" dirty="0"/>
                        <a:t> December </a:t>
                      </a:r>
                    </a:p>
                  </a:txBody>
                  <a:tcPr anchor="ctr">
                    <a:solidFill>
                      <a:schemeClr val="accent4">
                        <a:lumMod val="20000"/>
                        <a:lumOff val="80000"/>
                      </a:schemeClr>
                    </a:solidFill>
                  </a:tcPr>
                </a:tc>
                <a:tc>
                  <a:txBody>
                    <a:bodyPr/>
                    <a:lstStyle/>
                    <a:p>
                      <a:pPr lvl="0" algn="ctr">
                        <a:buNone/>
                      </a:pPr>
                      <a:r>
                        <a:rPr lang="en-US" sz="1200" dirty="0"/>
                        <a:t>Winter Solstice Festival </a:t>
                      </a:r>
                    </a:p>
                  </a:txBody>
                  <a:tcPr anchor="ctr">
                    <a:solidFill>
                      <a:schemeClr val="accent4">
                        <a:lumMod val="20000"/>
                        <a:lumOff val="80000"/>
                      </a:schemeClr>
                    </a:solidFill>
                  </a:tcPr>
                </a:tc>
                <a:tc>
                  <a:txBody>
                    <a:bodyPr/>
                    <a:lstStyle/>
                    <a:p>
                      <a:pPr lvl="0" algn="ctr">
                        <a:buNone/>
                      </a:pPr>
                      <a:r>
                        <a:rPr lang="en-US" sz="1200" dirty="0"/>
                        <a:t>Cultural </a:t>
                      </a:r>
                    </a:p>
                  </a:txBody>
                  <a:tcPr anchor="ctr">
                    <a:solidFill>
                      <a:schemeClr val="accent4">
                        <a:lumMod val="20000"/>
                        <a:lumOff val="80000"/>
                      </a:schemeClr>
                    </a:solidFill>
                  </a:tcPr>
                </a:tc>
                <a:tc>
                  <a:txBody>
                    <a:bodyPr/>
                    <a:lstStyle/>
                    <a:p>
                      <a:pPr lvl="0" algn="ctr">
                        <a:buNone/>
                      </a:pPr>
                      <a:r>
                        <a:rPr lang="en-GB" sz="1200" dirty="0"/>
                        <a:t>To understand the importance of the Festival for Chinese culture. </a:t>
                      </a:r>
                    </a:p>
                  </a:txBody>
                  <a:tcPr anchor="ctr">
                    <a:solidFill>
                      <a:schemeClr val="accent4">
                        <a:lumMod val="20000"/>
                        <a:lumOff val="80000"/>
                      </a:schemeClr>
                    </a:solidFill>
                  </a:tcPr>
                </a:tc>
                <a:extLst>
                  <a:ext uri="{0D108BD9-81ED-4DB2-BD59-A6C34878D82A}">
                    <a16:rowId xmlns:a16="http://schemas.microsoft.com/office/drawing/2014/main" val="3089513438"/>
                  </a:ext>
                </a:extLst>
              </a:tr>
            </a:tbl>
          </a:graphicData>
        </a:graphic>
      </p:graphicFrame>
      <p:pic>
        <p:nvPicPr>
          <p:cNvPr id="6" name="Picture 5"/>
          <p:cNvPicPr>
            <a:picLocks noChangeAspect="1"/>
          </p:cNvPicPr>
          <p:nvPr/>
        </p:nvPicPr>
        <p:blipFill>
          <a:blip r:embed="rId2"/>
          <a:stretch>
            <a:fillRect/>
          </a:stretch>
        </p:blipFill>
        <p:spPr>
          <a:xfrm>
            <a:off x="1043324" y="0"/>
            <a:ext cx="4793481" cy="1800000"/>
          </a:xfrm>
          <a:prstGeom prst="rect">
            <a:avLst/>
          </a:prstGeom>
        </p:spPr>
      </p:pic>
    </p:spTree>
    <p:extLst>
      <p:ext uri="{BB962C8B-B14F-4D97-AF65-F5344CB8AC3E}">
        <p14:creationId xmlns:p14="http://schemas.microsoft.com/office/powerpoint/2010/main" val="4078545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622581730"/>
              </p:ext>
            </p:extLst>
          </p:nvPr>
        </p:nvGraphicFramePr>
        <p:xfrm>
          <a:off x="122324" y="1800000"/>
          <a:ext cx="6591300" cy="2676434"/>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442438570"/>
                    </a:ext>
                  </a:extLst>
                </a:gridCol>
                <a:gridCol w="1647825">
                  <a:extLst>
                    <a:ext uri="{9D8B030D-6E8A-4147-A177-3AD203B41FA5}">
                      <a16:colId xmlns:a16="http://schemas.microsoft.com/office/drawing/2014/main" val="2741761612"/>
                    </a:ext>
                  </a:extLst>
                </a:gridCol>
                <a:gridCol w="1647825">
                  <a:extLst>
                    <a:ext uri="{9D8B030D-6E8A-4147-A177-3AD203B41FA5}">
                      <a16:colId xmlns:a16="http://schemas.microsoft.com/office/drawing/2014/main" val="2048978535"/>
                    </a:ext>
                  </a:extLst>
                </a:gridCol>
                <a:gridCol w="1647825">
                  <a:extLst>
                    <a:ext uri="{9D8B030D-6E8A-4147-A177-3AD203B41FA5}">
                      <a16:colId xmlns:a16="http://schemas.microsoft.com/office/drawing/2014/main" val="3347506488"/>
                    </a:ext>
                  </a:extLst>
                </a:gridCol>
              </a:tblGrid>
              <a:tr h="390434">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2335507312"/>
                  </a:ext>
                </a:extLst>
              </a:tr>
              <a:tr h="390434">
                <a:tc>
                  <a:txBody>
                    <a:bodyPr/>
                    <a:lstStyle/>
                    <a:p>
                      <a:pPr algn="ctr"/>
                      <a:r>
                        <a:rPr lang="en-GB" sz="1200" b="1" dirty="0"/>
                        <a:t>Monday</a:t>
                      </a:r>
                      <a:r>
                        <a:rPr lang="en-GB" sz="1200" b="1" baseline="0" dirty="0"/>
                        <a:t> 5</a:t>
                      </a:r>
                      <a:r>
                        <a:rPr lang="en-GB" sz="1200" b="1" baseline="30000" dirty="0"/>
                        <a:t>th</a:t>
                      </a:r>
                      <a:r>
                        <a:rPr lang="en-GB" sz="1200" b="1" baseline="0" dirty="0"/>
                        <a:t> </a:t>
                      </a:r>
                      <a:r>
                        <a:rPr lang="en-GB" sz="1200" b="1" dirty="0"/>
                        <a:t>January</a:t>
                      </a:r>
                    </a:p>
                  </a:txBody>
                  <a:tcPr anchor="ctr">
                    <a:solidFill>
                      <a:schemeClr val="accent2">
                        <a:lumMod val="20000"/>
                        <a:lumOff val="80000"/>
                      </a:schemeClr>
                    </a:solidFill>
                  </a:tcPr>
                </a:tc>
                <a:tc>
                  <a:txBody>
                    <a:bodyPr/>
                    <a:lstStyle/>
                    <a:p>
                      <a:pPr algn="ctr"/>
                      <a:r>
                        <a:rPr lang="en-GB" sz="1200" dirty="0"/>
                        <a:t>Festival of </a:t>
                      </a:r>
                      <a:r>
                        <a:rPr lang="en-GB" sz="1200" dirty="0" err="1"/>
                        <a:t>Hannukah</a:t>
                      </a:r>
                      <a:endParaRPr lang="en-GB" sz="1200" dirty="0"/>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Whole school assembly </a:t>
                      </a:r>
                    </a:p>
                  </a:txBody>
                  <a:tcPr anchor="ctr">
                    <a:solidFill>
                      <a:schemeClr val="accent2">
                        <a:lumMod val="20000"/>
                        <a:lumOff val="80000"/>
                      </a:schemeClr>
                    </a:solidFill>
                  </a:tcPr>
                </a:tc>
                <a:tc>
                  <a:txBody>
                    <a:bodyPr/>
                    <a:lstStyle/>
                    <a:p>
                      <a:pPr algn="ctr"/>
                      <a:r>
                        <a:rPr lang="en-GB" sz="1200" dirty="0"/>
                        <a:t>Spiritual </a:t>
                      </a:r>
                    </a:p>
                  </a:txBody>
                  <a:tcPr anchor="ctr">
                    <a:solidFill>
                      <a:schemeClr val="accent2">
                        <a:lumMod val="20000"/>
                        <a:lumOff val="80000"/>
                      </a:schemeClr>
                    </a:solidFill>
                  </a:tcPr>
                </a:tc>
                <a:tc>
                  <a:txBody>
                    <a:bodyPr/>
                    <a:lstStyle/>
                    <a:p>
                      <a:pPr algn="ctr"/>
                      <a:r>
                        <a:rPr lang="en-GB" sz="1200" dirty="0"/>
                        <a:t>To embrace diversity. To understand why Jewish people celebrate </a:t>
                      </a:r>
                      <a:r>
                        <a:rPr lang="en-GB" sz="1200" dirty="0" err="1"/>
                        <a:t>Hannukah</a:t>
                      </a:r>
                      <a:r>
                        <a:rPr lang="en-GB" sz="1200" dirty="0"/>
                        <a:t>.</a:t>
                      </a:r>
                    </a:p>
                  </a:txBody>
                  <a:tcPr anchor="ctr">
                    <a:solidFill>
                      <a:schemeClr val="accent2">
                        <a:lumMod val="20000"/>
                        <a:lumOff val="80000"/>
                      </a:schemeClr>
                    </a:solidFill>
                  </a:tcPr>
                </a:tc>
                <a:extLst>
                  <a:ext uri="{0D108BD9-81ED-4DB2-BD59-A6C34878D82A}">
                    <a16:rowId xmlns:a16="http://schemas.microsoft.com/office/drawing/2014/main" val="3828930933"/>
                  </a:ext>
                </a:extLst>
              </a:tr>
              <a:tr h="390434">
                <a:tc>
                  <a:txBody>
                    <a:bodyPr/>
                    <a:lstStyle/>
                    <a:p>
                      <a:pPr algn="ctr"/>
                      <a:r>
                        <a:rPr lang="en-GB" sz="1200" b="1" dirty="0"/>
                        <a:t>Tuesday 13</a:t>
                      </a:r>
                      <a:r>
                        <a:rPr lang="en-GB" sz="1200" b="1" baseline="30000" dirty="0"/>
                        <a:t>th</a:t>
                      </a:r>
                      <a:r>
                        <a:rPr lang="en-GB" sz="1200" b="1" dirty="0"/>
                        <a:t> January </a:t>
                      </a:r>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Festival of </a:t>
                      </a:r>
                      <a:r>
                        <a:rPr lang="en-GB" sz="1200" dirty="0" err="1"/>
                        <a:t>Lohri</a:t>
                      </a: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Whole school assembly </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dirty="0"/>
                    </a:p>
                  </a:txBody>
                  <a:tcPr anchor="ctr">
                    <a:solidFill>
                      <a:schemeClr val="accent2">
                        <a:lumMod val="20000"/>
                        <a:lumOff val="80000"/>
                      </a:schemeClr>
                    </a:solidFill>
                  </a:tcPr>
                </a:tc>
                <a:tc>
                  <a:txBody>
                    <a:bodyPr/>
                    <a:lstStyle/>
                    <a:p>
                      <a:pPr algn="ctr"/>
                      <a:r>
                        <a:rPr lang="en-GB" sz="1200" dirty="0" err="1"/>
                        <a:t>Spritirual</a:t>
                      </a:r>
                      <a:r>
                        <a:rPr lang="en-GB" sz="1200" dirty="0"/>
                        <a:t> </a:t>
                      </a:r>
                    </a:p>
                  </a:txBody>
                  <a:tcPr anchor="ctr">
                    <a:solidFill>
                      <a:schemeClr val="accent2">
                        <a:lumMod val="20000"/>
                        <a:lumOff val="80000"/>
                      </a:schemeClr>
                    </a:solidFill>
                  </a:tcPr>
                </a:tc>
                <a:tc>
                  <a:txBody>
                    <a:bodyPr/>
                    <a:lstStyle/>
                    <a:p>
                      <a:pPr algn="ctr"/>
                      <a:r>
                        <a:rPr lang="en-GB" sz="1200" dirty="0"/>
                        <a:t>To understand why Sikh people celebrate </a:t>
                      </a:r>
                      <a:r>
                        <a:rPr lang="en-GB" sz="1200" dirty="0" err="1"/>
                        <a:t>Lohri</a:t>
                      </a:r>
                      <a:r>
                        <a:rPr lang="en-GB" sz="1200" dirty="0"/>
                        <a:t>. </a:t>
                      </a:r>
                    </a:p>
                  </a:txBody>
                  <a:tcPr anchor="ctr">
                    <a:solidFill>
                      <a:schemeClr val="accent2">
                        <a:lumMod val="20000"/>
                        <a:lumOff val="80000"/>
                      </a:schemeClr>
                    </a:solidFill>
                  </a:tcPr>
                </a:tc>
                <a:extLst>
                  <a:ext uri="{0D108BD9-81ED-4DB2-BD59-A6C34878D82A}">
                    <a16:rowId xmlns:a16="http://schemas.microsoft.com/office/drawing/2014/main" val="3523402466"/>
                  </a:ext>
                </a:extLst>
              </a:tr>
              <a:tr h="390434">
                <a:tc>
                  <a:txBody>
                    <a:bodyPr/>
                    <a:lstStyle/>
                    <a:p>
                      <a:pPr algn="ctr"/>
                      <a:r>
                        <a:rPr lang="en-GB" sz="1200" b="1" dirty="0"/>
                        <a:t>15</a:t>
                      </a:r>
                      <a:r>
                        <a:rPr lang="en-GB" sz="1200" b="1" baseline="30000" dirty="0"/>
                        <a:t>th</a:t>
                      </a:r>
                      <a:r>
                        <a:rPr lang="en-GB" sz="1200" b="1" dirty="0"/>
                        <a:t> January </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Chinese Valentine’s Day </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algn="ctr"/>
                      <a:r>
                        <a:rPr lang="en-GB" sz="1200" dirty="0"/>
                        <a:t>To understand different cultures and traditions</a:t>
                      </a:r>
                    </a:p>
                  </a:txBody>
                  <a:tcPr anchor="ctr">
                    <a:solidFill>
                      <a:schemeClr val="accent4">
                        <a:lumMod val="20000"/>
                        <a:lumOff val="80000"/>
                      </a:schemeClr>
                    </a:solidFill>
                  </a:tcPr>
                </a:tc>
                <a:extLst>
                  <a:ext uri="{0D108BD9-81ED-4DB2-BD59-A6C34878D82A}">
                    <a16:rowId xmlns:a16="http://schemas.microsoft.com/office/drawing/2014/main" val="1657398135"/>
                  </a:ext>
                </a:extLst>
              </a:tr>
            </a:tbl>
          </a:graphicData>
        </a:graphic>
      </p:graphicFrame>
      <p:pic>
        <p:nvPicPr>
          <p:cNvPr id="8" name="Picture 7"/>
          <p:cNvPicPr>
            <a:picLocks noChangeAspect="1"/>
          </p:cNvPicPr>
          <p:nvPr/>
        </p:nvPicPr>
        <p:blipFill>
          <a:blip r:embed="rId2"/>
          <a:stretch>
            <a:fillRect/>
          </a:stretch>
        </p:blipFill>
        <p:spPr>
          <a:xfrm>
            <a:off x="1876113" y="0"/>
            <a:ext cx="3083722" cy="1800000"/>
          </a:xfrm>
          <a:prstGeom prst="rect">
            <a:avLst/>
          </a:prstGeom>
        </p:spPr>
      </p:pic>
    </p:spTree>
    <p:extLst>
      <p:ext uri="{BB962C8B-B14F-4D97-AF65-F5344CB8AC3E}">
        <p14:creationId xmlns:p14="http://schemas.microsoft.com/office/powerpoint/2010/main" val="221906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881593700"/>
              </p:ext>
            </p:extLst>
          </p:nvPr>
        </p:nvGraphicFramePr>
        <p:xfrm>
          <a:off x="117911" y="1800000"/>
          <a:ext cx="6591300" cy="3688080"/>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253214">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1008150">
                <a:tc>
                  <a:txBody>
                    <a:bodyPr/>
                    <a:lstStyle/>
                    <a:p>
                      <a:pPr algn="ctr"/>
                      <a:r>
                        <a:rPr lang="en-GB" sz="1200" b="1" dirty="0"/>
                        <a:t>Monday 9</a:t>
                      </a:r>
                      <a:r>
                        <a:rPr lang="en-GB" sz="1200" b="1" baseline="30000" dirty="0"/>
                        <a:t>th</a:t>
                      </a:r>
                      <a:r>
                        <a:rPr lang="en-GB" sz="1200" b="1" dirty="0"/>
                        <a:t> – Friday 13</a:t>
                      </a:r>
                      <a:r>
                        <a:rPr lang="en-GB" sz="1200" b="1" baseline="30000" dirty="0"/>
                        <a:t>th</a:t>
                      </a:r>
                      <a:r>
                        <a:rPr lang="en-GB" sz="1200" b="1" dirty="0"/>
                        <a:t> February</a:t>
                      </a:r>
                    </a:p>
                    <a:p>
                      <a:pPr algn="ctr"/>
                      <a:r>
                        <a:rPr lang="en-GB" sz="1200" b="1" dirty="0"/>
                        <a:t>(</a:t>
                      </a:r>
                      <a:r>
                        <a:rPr lang="en-GB" sz="1200" b="0" dirty="0"/>
                        <a:t>assembly Monday 9</a:t>
                      </a:r>
                      <a:r>
                        <a:rPr lang="en-GB" sz="1200" b="0" baseline="30000" dirty="0"/>
                        <a:t>th</a:t>
                      </a:r>
                      <a:r>
                        <a:rPr lang="en-GB" sz="1200" b="0" dirty="0"/>
                        <a:t>) </a:t>
                      </a:r>
                      <a:endParaRPr lang="en-US" b="0" dirty="0"/>
                    </a:p>
                  </a:txBody>
                  <a:tcPr anchor="ctr">
                    <a:solidFill>
                      <a:schemeClr val="accent5">
                        <a:lumMod val="20000"/>
                        <a:lumOff val="80000"/>
                      </a:schemeClr>
                    </a:solidFill>
                  </a:tcPr>
                </a:tc>
                <a:tc>
                  <a:txBody>
                    <a:bodyPr/>
                    <a:lstStyle/>
                    <a:p>
                      <a:pPr algn="ctr"/>
                      <a:r>
                        <a:rPr lang="en-GB" sz="1200" dirty="0"/>
                        <a:t>Children’s Mental Health Week </a:t>
                      </a:r>
                    </a:p>
                    <a:p>
                      <a:pPr algn="ctr"/>
                      <a:endParaRPr lang="en-GB" sz="1200" dirty="0"/>
                    </a:p>
                    <a:p>
                      <a:pPr algn="ctr"/>
                      <a:r>
                        <a:rPr lang="en-GB" sz="1200" b="0" i="0" dirty="0"/>
                        <a:t>Whole school assembly</a:t>
                      </a:r>
                    </a:p>
                    <a:p>
                      <a:pPr algn="ctr"/>
                      <a:endParaRPr lang="en-GB" sz="1200" b="0" i="0" dirty="0"/>
                    </a:p>
                    <a:p>
                      <a:pPr algn="ctr"/>
                      <a:r>
                        <a:rPr lang="en-GB" sz="1200" b="0" i="0" dirty="0"/>
                        <a:t>PSHE</a:t>
                      </a:r>
                      <a:r>
                        <a:rPr lang="en-GB" sz="1200" b="0" i="0" baseline="0" dirty="0"/>
                        <a:t> focused activity</a:t>
                      </a:r>
                    </a:p>
                  </a:txBody>
                  <a:tcPr anchor="ctr">
                    <a:solidFill>
                      <a:schemeClr val="accent5">
                        <a:lumMod val="20000"/>
                        <a:lumOff val="80000"/>
                      </a:schemeClr>
                    </a:solidFill>
                  </a:tcPr>
                </a:tc>
                <a:tc>
                  <a:txBody>
                    <a:bodyPr/>
                    <a:lstStyle/>
                    <a:p>
                      <a:pPr algn="ctr"/>
                      <a:r>
                        <a:rPr lang="en-GB" sz="1200" dirty="0"/>
                        <a:t>Moral </a:t>
                      </a:r>
                    </a:p>
                  </a:txBody>
                  <a:tcPr anchor="ctr">
                    <a:solidFill>
                      <a:schemeClr val="accent5">
                        <a:lumMod val="20000"/>
                        <a:lumOff val="80000"/>
                      </a:schemeClr>
                    </a:solidFill>
                  </a:tcPr>
                </a:tc>
                <a:tc>
                  <a:txBody>
                    <a:bodyPr/>
                    <a:lstStyle/>
                    <a:p>
                      <a:pPr algn="ctr"/>
                      <a:r>
                        <a:rPr lang="en-GB" sz="1200" dirty="0"/>
                        <a:t>To enable students to develop self-knowledge, self-esteem and self-confidence. </a:t>
                      </a:r>
                    </a:p>
                    <a:p>
                      <a:pPr lvl="0" algn="ctr">
                        <a:buNone/>
                      </a:pPr>
                      <a:r>
                        <a:rPr lang="en-GB" sz="1200" dirty="0"/>
                        <a:t>To promote respect for each other. To reduce stigma. </a:t>
                      </a:r>
                    </a:p>
                  </a:txBody>
                  <a:tcPr anchor="ctr">
                    <a:solidFill>
                      <a:schemeClr val="accent5">
                        <a:lumMod val="20000"/>
                        <a:lumOff val="80000"/>
                      </a:schemeClr>
                    </a:solidFill>
                  </a:tcPr>
                </a:tc>
                <a:extLst>
                  <a:ext uri="{0D108BD9-81ED-4DB2-BD59-A6C34878D82A}">
                    <a16:rowId xmlns:a16="http://schemas.microsoft.com/office/drawing/2014/main" val="2284779458"/>
                  </a:ext>
                </a:extLst>
              </a:tr>
              <a:tr h="569732">
                <a:tc>
                  <a:txBody>
                    <a:bodyPr/>
                    <a:lstStyle/>
                    <a:p>
                      <a:pPr algn="ctr"/>
                      <a:r>
                        <a:rPr lang="en-GB" sz="1200" b="1" dirty="0"/>
                        <a:t>Tuesday 10</a:t>
                      </a:r>
                      <a:r>
                        <a:rPr lang="en-GB" sz="1200" b="1" baseline="30000" dirty="0"/>
                        <a:t>th</a:t>
                      </a:r>
                      <a:r>
                        <a:rPr lang="en-GB" sz="1200" b="1" baseline="0" dirty="0"/>
                        <a:t> February</a:t>
                      </a:r>
                      <a:endParaRPr lang="en-GB" sz="1200" b="0" dirty="0"/>
                    </a:p>
                  </a:txBody>
                  <a:tcPr anchor="ctr">
                    <a:solidFill>
                      <a:schemeClr val="accent5">
                        <a:lumMod val="20000"/>
                        <a:lumOff val="80000"/>
                      </a:schemeClr>
                    </a:solidFill>
                  </a:tcPr>
                </a:tc>
                <a:tc>
                  <a:txBody>
                    <a:bodyPr/>
                    <a:lstStyle/>
                    <a:p>
                      <a:pPr algn="ctr"/>
                      <a:r>
                        <a:rPr lang="en-GB" sz="1200" dirty="0"/>
                        <a:t>Safer Internet Day </a:t>
                      </a:r>
                    </a:p>
                    <a:p>
                      <a:pPr algn="ctr"/>
                      <a:endParaRPr lang="en-GB" sz="1200" dirty="0"/>
                    </a:p>
                    <a:p>
                      <a:pPr lvl="0" algn="ctr">
                        <a:buNone/>
                      </a:pPr>
                      <a:r>
                        <a:rPr lang="en-GB" sz="1200" kern="1200" dirty="0">
                          <a:solidFill>
                            <a:schemeClr val="dk1"/>
                          </a:solidFill>
                          <a:latin typeface="+mn-lt"/>
                          <a:ea typeface="+mn-ea"/>
                          <a:cs typeface="+mn-cs"/>
                        </a:rPr>
                        <a:t>Whole school assembly </a:t>
                      </a:r>
                    </a:p>
                  </a:txBody>
                  <a:tcPr anchor="ctr">
                    <a:solidFill>
                      <a:schemeClr val="accent5">
                        <a:lumMod val="20000"/>
                        <a:lumOff val="80000"/>
                      </a:schemeClr>
                    </a:solidFill>
                  </a:tcPr>
                </a:tc>
                <a:tc>
                  <a:txBody>
                    <a:bodyPr/>
                    <a:lstStyle/>
                    <a:p>
                      <a:pPr algn="ctr"/>
                      <a:r>
                        <a:rPr lang="en-GB" sz="1200" dirty="0"/>
                        <a:t>Moral</a:t>
                      </a:r>
                    </a:p>
                  </a:txBody>
                  <a:tcPr anchor="ctr">
                    <a:solidFill>
                      <a:schemeClr val="accent5">
                        <a:lumMod val="20000"/>
                        <a:lumOff val="80000"/>
                      </a:schemeClr>
                    </a:solidFill>
                  </a:tcPr>
                </a:tc>
                <a:tc>
                  <a:txBody>
                    <a:bodyPr/>
                    <a:lstStyle/>
                    <a:p>
                      <a:pPr algn="ctr"/>
                      <a:r>
                        <a:rPr lang="en-GB" sz="1200" dirty="0"/>
                        <a:t>To develop pupils' understanding of how to stay stage in the digital world.</a:t>
                      </a:r>
                    </a:p>
                  </a:txBody>
                  <a:tcPr anchor="ctr">
                    <a:solidFill>
                      <a:schemeClr val="accent5">
                        <a:lumMod val="20000"/>
                        <a:lumOff val="80000"/>
                      </a:schemeClr>
                    </a:solidFill>
                  </a:tcPr>
                </a:tc>
                <a:extLst>
                  <a:ext uri="{0D108BD9-81ED-4DB2-BD59-A6C34878D82A}">
                    <a16:rowId xmlns:a16="http://schemas.microsoft.com/office/drawing/2014/main" val="2426936037"/>
                  </a:ext>
                </a:extLst>
              </a:tr>
              <a:tr h="569732">
                <a:tc>
                  <a:txBody>
                    <a:bodyPr/>
                    <a:lstStyle/>
                    <a:p>
                      <a:pPr algn="ctr"/>
                      <a:r>
                        <a:rPr lang="en-GB" sz="1200" b="1" dirty="0"/>
                        <a:t>Tuesday 17</a:t>
                      </a:r>
                      <a:r>
                        <a:rPr lang="en-GB" sz="1200" b="1" baseline="30000" dirty="0"/>
                        <a:t>th</a:t>
                      </a:r>
                      <a:r>
                        <a:rPr lang="en-GB" sz="1200" b="1" dirty="0"/>
                        <a:t> February </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dirty="0"/>
                    </a:p>
                  </a:txBody>
                  <a:tcPr anchor="ctr">
                    <a:solidFill>
                      <a:schemeClr val="accent2">
                        <a:lumMod val="20000"/>
                        <a:lumOff val="80000"/>
                      </a:schemeClr>
                    </a:solidFill>
                  </a:tcPr>
                </a:tc>
                <a:tc>
                  <a:txBody>
                    <a:bodyPr/>
                    <a:lstStyle/>
                    <a:p>
                      <a:pPr algn="ctr"/>
                      <a:r>
                        <a:rPr lang="en-GB" sz="1200" dirty="0"/>
                        <a:t>Shrove Tuesday</a:t>
                      </a:r>
                    </a:p>
                    <a:p>
                      <a:pPr lvl="0" algn="ctr">
                        <a:buNone/>
                      </a:pPr>
                      <a:r>
                        <a:rPr lang="en-GB" sz="1200" dirty="0"/>
                        <a:t>Beginning of lent </a:t>
                      </a:r>
                    </a:p>
                    <a:p>
                      <a:pPr lvl="0" algn="ctr">
                        <a:buNone/>
                      </a:pP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dirty="0"/>
                        <a:t>Whole school assembly </a:t>
                      </a:r>
                      <a:endParaRPr lang="en-GB" sz="1200" b="1" dirty="0"/>
                    </a:p>
                  </a:txBody>
                  <a:tcPr anchor="ctr">
                    <a:solidFill>
                      <a:schemeClr val="accent2">
                        <a:lumMod val="20000"/>
                        <a:lumOff val="80000"/>
                      </a:schemeClr>
                    </a:solidFill>
                  </a:tcPr>
                </a:tc>
                <a:tc>
                  <a:txBody>
                    <a:bodyPr/>
                    <a:lstStyle/>
                    <a:p>
                      <a:pPr algn="ctr"/>
                      <a:r>
                        <a:rPr lang="en-GB" sz="1200" dirty="0"/>
                        <a:t>Spiritual </a:t>
                      </a:r>
                    </a:p>
                  </a:txBody>
                  <a:tcPr anchor="ctr">
                    <a:solidFill>
                      <a:schemeClr val="accent2">
                        <a:lumMod val="20000"/>
                        <a:lumOff val="80000"/>
                      </a:schemeClr>
                    </a:solidFill>
                  </a:tcPr>
                </a:tc>
                <a:tc>
                  <a:txBody>
                    <a:bodyPr/>
                    <a:lstStyle/>
                    <a:p>
                      <a:pPr algn="ctr"/>
                      <a:r>
                        <a:rPr lang="en-GB" sz="1200" dirty="0"/>
                        <a:t>To understand the history of lent and Shrove Tuesday.</a:t>
                      </a:r>
                    </a:p>
                  </a:txBody>
                  <a:tcPr anchor="ctr">
                    <a:solidFill>
                      <a:schemeClr val="accent2">
                        <a:lumMod val="20000"/>
                        <a:lumOff val="80000"/>
                      </a:schemeClr>
                    </a:solidFill>
                  </a:tcPr>
                </a:tc>
                <a:extLst>
                  <a:ext uri="{0D108BD9-81ED-4DB2-BD59-A6C34878D82A}">
                    <a16:rowId xmlns:a16="http://schemas.microsoft.com/office/drawing/2014/main" val="3554427351"/>
                  </a:ext>
                </a:extLst>
              </a:tr>
            </a:tbl>
          </a:graphicData>
        </a:graphic>
      </p:graphicFrame>
      <p:pic>
        <p:nvPicPr>
          <p:cNvPr id="2" name="Picture 1"/>
          <p:cNvPicPr>
            <a:picLocks noChangeAspect="1"/>
          </p:cNvPicPr>
          <p:nvPr/>
        </p:nvPicPr>
        <p:blipFill>
          <a:blip r:embed="rId2"/>
          <a:stretch>
            <a:fillRect/>
          </a:stretch>
        </p:blipFill>
        <p:spPr>
          <a:xfrm>
            <a:off x="1891979" y="0"/>
            <a:ext cx="3043164" cy="1800000"/>
          </a:xfrm>
          <a:prstGeom prst="rect">
            <a:avLst/>
          </a:prstGeom>
        </p:spPr>
      </p:pic>
    </p:spTree>
    <p:extLst>
      <p:ext uri="{BB962C8B-B14F-4D97-AF65-F5344CB8AC3E}">
        <p14:creationId xmlns:p14="http://schemas.microsoft.com/office/powerpoint/2010/main" val="3418388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1293048946"/>
              </p:ext>
            </p:extLst>
          </p:nvPr>
        </p:nvGraphicFramePr>
        <p:xfrm>
          <a:off x="131163" y="1800001"/>
          <a:ext cx="6591300" cy="7635693"/>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283757">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936400">
                <a:tc>
                  <a:txBody>
                    <a:bodyPr/>
                    <a:lstStyle/>
                    <a:p>
                      <a:pPr algn="ctr"/>
                      <a:r>
                        <a:rPr lang="en-GB" sz="1200" b="1" kern="1200" dirty="0">
                          <a:solidFill>
                            <a:schemeClr val="dk1"/>
                          </a:solidFill>
                          <a:latin typeface="+mn-lt"/>
                          <a:ea typeface="+mn-ea"/>
                          <a:cs typeface="+mn-cs"/>
                        </a:rPr>
                        <a:t>Tuesday 3</a:t>
                      </a:r>
                      <a:r>
                        <a:rPr lang="en-GB" sz="1200" b="1" kern="1200" baseline="30000" dirty="0">
                          <a:solidFill>
                            <a:schemeClr val="dk1"/>
                          </a:solidFill>
                          <a:latin typeface="+mn-lt"/>
                          <a:ea typeface="+mn-ea"/>
                          <a:cs typeface="+mn-cs"/>
                        </a:rPr>
                        <a:t>rd</a:t>
                      </a:r>
                      <a:r>
                        <a:rPr lang="en-GB" sz="1200" b="1" kern="1200" dirty="0">
                          <a:solidFill>
                            <a:schemeClr val="dk1"/>
                          </a:solidFill>
                          <a:latin typeface="+mn-lt"/>
                          <a:ea typeface="+mn-ea"/>
                          <a:cs typeface="+mn-cs"/>
                        </a:rPr>
                        <a:t> March </a:t>
                      </a:r>
                    </a:p>
                  </a:txBody>
                  <a:tcPr anchor="ctr">
                    <a:solidFill>
                      <a:schemeClr val="accent2">
                        <a:lumMod val="20000"/>
                        <a:lumOff val="80000"/>
                      </a:schemeClr>
                    </a:solidFill>
                  </a:tcPr>
                </a:tc>
                <a:tc>
                  <a:txBody>
                    <a:bodyPr/>
                    <a:lstStyle/>
                    <a:p>
                      <a:pPr algn="ctr"/>
                      <a:r>
                        <a:rPr lang="en-GB" sz="1200" dirty="0"/>
                        <a:t>Festival of Holi</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Whole school assembly</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dk1"/>
                        </a:solidFill>
                        <a:latin typeface="+mn-lt"/>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Celebration lunch?</a:t>
                      </a:r>
                      <a:endParaRPr lang="en-GB" sz="1200" dirty="0"/>
                    </a:p>
                  </a:txBody>
                  <a:tcPr anchor="ctr">
                    <a:solidFill>
                      <a:schemeClr val="accent2">
                        <a:lumMod val="20000"/>
                        <a:lumOff val="80000"/>
                      </a:schemeClr>
                    </a:solidFill>
                  </a:tcPr>
                </a:tc>
                <a:tc>
                  <a:txBody>
                    <a:bodyPr/>
                    <a:lstStyle/>
                    <a:p>
                      <a:pPr algn="ctr"/>
                      <a:r>
                        <a:rPr lang="en-GB" sz="1200" dirty="0"/>
                        <a:t>Spiritual</a:t>
                      </a:r>
                    </a:p>
                  </a:txBody>
                  <a:tcPr anchor="ctr">
                    <a:solidFill>
                      <a:schemeClr val="accent2">
                        <a:lumMod val="20000"/>
                        <a:lumOff val="80000"/>
                      </a:schemeClr>
                    </a:solidFill>
                  </a:tcPr>
                </a:tc>
                <a:tc>
                  <a:txBody>
                    <a:bodyPr/>
                    <a:lstStyle/>
                    <a:p>
                      <a:pPr algn="ctr"/>
                      <a:r>
                        <a:rPr lang="en-GB" sz="1200" dirty="0"/>
                        <a:t>To understand the festivals welcoming colours, love and spring.</a:t>
                      </a:r>
                    </a:p>
                  </a:txBody>
                  <a:tcPr anchor="ctr">
                    <a:solidFill>
                      <a:schemeClr val="accent2">
                        <a:lumMod val="20000"/>
                        <a:lumOff val="80000"/>
                      </a:schemeClr>
                    </a:solidFill>
                  </a:tcPr>
                </a:tc>
                <a:extLst>
                  <a:ext uri="{0D108BD9-81ED-4DB2-BD59-A6C34878D82A}">
                    <a16:rowId xmlns:a16="http://schemas.microsoft.com/office/drawing/2014/main" val="2041146484"/>
                  </a:ext>
                </a:extLst>
              </a:tr>
              <a:tr h="766145">
                <a:tc>
                  <a:txBody>
                    <a:bodyPr/>
                    <a:lstStyle/>
                    <a:p>
                      <a:pPr algn="ctr"/>
                      <a:r>
                        <a:rPr lang="en-GB" sz="1200" b="1" kern="1200" dirty="0">
                          <a:solidFill>
                            <a:schemeClr val="dk1"/>
                          </a:solidFill>
                          <a:latin typeface="+mn-lt"/>
                          <a:ea typeface="+mn-ea"/>
                          <a:cs typeface="+mn-cs"/>
                        </a:rPr>
                        <a:t>Thursday 5th March</a:t>
                      </a:r>
                    </a:p>
                  </a:txBody>
                  <a:tcPr anchor="ctr">
                    <a:solidFill>
                      <a:schemeClr val="accent6">
                        <a:lumMod val="20000"/>
                        <a:lumOff val="80000"/>
                      </a:schemeClr>
                    </a:solidFill>
                  </a:tcPr>
                </a:tc>
                <a:tc>
                  <a:txBody>
                    <a:bodyPr/>
                    <a:lstStyle/>
                    <a:p>
                      <a:pPr algn="ctr"/>
                      <a:r>
                        <a:rPr lang="en-GB" sz="1200" dirty="0"/>
                        <a:t>World Book Day</a:t>
                      </a:r>
                    </a:p>
                    <a:p>
                      <a:pPr algn="ctr"/>
                      <a:endParaRPr lang="en-GB" sz="1200" dirty="0"/>
                    </a:p>
                    <a:p>
                      <a:pPr lvl="0" algn="ctr">
                        <a:buNone/>
                      </a:pPr>
                      <a:r>
                        <a:rPr lang="en-GB" sz="1200" b="0" kern="1200" dirty="0">
                          <a:solidFill>
                            <a:schemeClr val="dk1"/>
                          </a:solidFill>
                          <a:latin typeface="+mn-lt"/>
                          <a:ea typeface="+mn-ea"/>
                          <a:cs typeface="+mn-cs"/>
                        </a:rPr>
                        <a:t>Whole school</a:t>
                      </a:r>
                      <a:r>
                        <a:rPr lang="en-GB" sz="1200" b="0" kern="1200" baseline="0" dirty="0">
                          <a:solidFill>
                            <a:schemeClr val="dk1"/>
                          </a:solidFill>
                          <a:latin typeface="+mn-lt"/>
                          <a:ea typeface="+mn-ea"/>
                          <a:cs typeface="+mn-cs"/>
                        </a:rPr>
                        <a:t> day off timetable</a:t>
                      </a:r>
                      <a:endParaRPr lang="en-GB" sz="1200" b="0" kern="1200" dirty="0">
                        <a:solidFill>
                          <a:schemeClr val="dk1"/>
                        </a:solidFill>
                        <a:latin typeface="+mn-lt"/>
                        <a:ea typeface="+mn-ea"/>
                        <a:cs typeface="+mn-cs"/>
                      </a:endParaRPr>
                    </a:p>
                  </a:txBody>
                  <a:tcPr anchor="ctr">
                    <a:solidFill>
                      <a:schemeClr val="accent6">
                        <a:lumMod val="20000"/>
                        <a:lumOff val="80000"/>
                      </a:schemeClr>
                    </a:solidFill>
                  </a:tcPr>
                </a:tc>
                <a:tc>
                  <a:txBody>
                    <a:bodyPr/>
                    <a:lstStyle/>
                    <a:p>
                      <a:pPr algn="ctr"/>
                      <a:r>
                        <a:rPr lang="en-GB" sz="1200"/>
                        <a:t>Social</a:t>
                      </a:r>
                    </a:p>
                  </a:txBody>
                  <a:tcPr anchor="ctr">
                    <a:solidFill>
                      <a:schemeClr val="accent6">
                        <a:lumMod val="20000"/>
                        <a:lumOff val="80000"/>
                      </a:schemeClr>
                    </a:solidFill>
                  </a:tcPr>
                </a:tc>
                <a:tc>
                  <a:txBody>
                    <a:bodyPr/>
                    <a:lstStyle/>
                    <a:p>
                      <a:pPr algn="ctr"/>
                      <a:r>
                        <a:rPr lang="en-GB" sz="1200" dirty="0"/>
                        <a:t>To promote the enjoyment and love of reading. </a:t>
                      </a:r>
                    </a:p>
                  </a:txBody>
                  <a:tcPr anchor="ctr">
                    <a:solidFill>
                      <a:schemeClr val="accent6">
                        <a:lumMod val="20000"/>
                        <a:lumOff val="80000"/>
                      </a:schemeClr>
                    </a:solidFill>
                  </a:tcPr>
                </a:tc>
                <a:extLst>
                  <a:ext uri="{0D108BD9-81ED-4DB2-BD59-A6C34878D82A}">
                    <a16:rowId xmlns:a16="http://schemas.microsoft.com/office/drawing/2014/main" val="1308168498"/>
                  </a:ext>
                </a:extLst>
              </a:tr>
              <a:tr h="936400">
                <a:tc>
                  <a:txBody>
                    <a:bodyPr/>
                    <a:lstStyle/>
                    <a:p>
                      <a:pPr algn="ctr"/>
                      <a:r>
                        <a:rPr lang="en-GB" sz="1200" b="1" dirty="0"/>
                        <a:t>Sunday 8</a:t>
                      </a:r>
                      <a:r>
                        <a:rPr lang="en-GB" sz="1200" b="1" baseline="30000" dirty="0"/>
                        <a:t>th</a:t>
                      </a:r>
                      <a:r>
                        <a:rPr lang="en-GB" sz="1200" b="1" dirty="0"/>
                        <a:t> March</a:t>
                      </a:r>
                    </a:p>
                  </a:txBody>
                  <a:tcPr anchor="ctr">
                    <a:solidFill>
                      <a:schemeClr val="accent5">
                        <a:lumMod val="20000"/>
                        <a:lumOff val="80000"/>
                      </a:schemeClr>
                    </a:solidFill>
                  </a:tcPr>
                </a:tc>
                <a:tc>
                  <a:txBody>
                    <a:bodyPr/>
                    <a:lstStyle/>
                    <a:p>
                      <a:pPr algn="ctr"/>
                      <a:r>
                        <a:rPr lang="en-GB" sz="1200" dirty="0"/>
                        <a:t>International Women’s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Whole school assembly </a:t>
                      </a:r>
                    </a:p>
                  </a:txBody>
                  <a:tcPr anchor="ctr">
                    <a:solidFill>
                      <a:schemeClr val="accent5">
                        <a:lumMod val="20000"/>
                        <a:lumOff val="80000"/>
                      </a:schemeClr>
                    </a:solidFill>
                  </a:tcPr>
                </a:tc>
                <a:tc>
                  <a:txBody>
                    <a:bodyPr/>
                    <a:lstStyle/>
                    <a:p>
                      <a:pPr algn="ctr"/>
                      <a:r>
                        <a:rPr lang="en-GB" sz="1200" dirty="0"/>
                        <a:t>Moral</a:t>
                      </a:r>
                    </a:p>
                  </a:txBody>
                  <a:tcPr anchor="ctr">
                    <a:solidFill>
                      <a:schemeClr val="accent5">
                        <a:lumMod val="20000"/>
                        <a:lumOff val="80000"/>
                      </a:schemeClr>
                    </a:solidFill>
                  </a:tcPr>
                </a:tc>
                <a:tc>
                  <a:txBody>
                    <a:bodyPr/>
                    <a:lstStyle/>
                    <a:p>
                      <a:pPr algn="ctr"/>
                      <a:r>
                        <a:rPr lang="en-GB" sz="1200" dirty="0"/>
                        <a:t>To celebrate the progress made towards achieving gender equality and women's empowerment.</a:t>
                      </a:r>
                    </a:p>
                  </a:txBody>
                  <a:tcPr anchor="ctr">
                    <a:solidFill>
                      <a:schemeClr val="accent5">
                        <a:lumMod val="20000"/>
                        <a:lumOff val="80000"/>
                      </a:schemeClr>
                    </a:solidFill>
                  </a:tcPr>
                </a:tc>
                <a:extLst>
                  <a:ext uri="{0D108BD9-81ED-4DB2-BD59-A6C34878D82A}">
                    <a16:rowId xmlns:a16="http://schemas.microsoft.com/office/drawing/2014/main" val="2947604904"/>
                  </a:ext>
                </a:extLst>
              </a:tr>
              <a:tr h="884373">
                <a:tc>
                  <a:txBody>
                    <a:bodyPr/>
                    <a:lstStyle/>
                    <a:p>
                      <a:pPr algn="ctr"/>
                      <a:r>
                        <a:rPr lang="en-GB" sz="1200" b="1" kern="1200" dirty="0">
                          <a:solidFill>
                            <a:schemeClr val="dk1"/>
                          </a:solidFill>
                          <a:latin typeface="+mn-lt"/>
                          <a:ea typeface="+mn-ea"/>
                          <a:cs typeface="+mn-cs"/>
                        </a:rPr>
                        <a:t>Tuesday 17</a:t>
                      </a:r>
                      <a:r>
                        <a:rPr lang="en-GB" sz="1200" b="1" kern="1200" baseline="30000" dirty="0">
                          <a:solidFill>
                            <a:schemeClr val="dk1"/>
                          </a:solidFill>
                          <a:latin typeface="+mn-lt"/>
                          <a:ea typeface="+mn-ea"/>
                          <a:cs typeface="+mn-cs"/>
                        </a:rPr>
                        <a:t>th</a:t>
                      </a:r>
                      <a:r>
                        <a:rPr lang="en-GB" sz="1200" b="1" kern="1200" baseline="0" dirty="0">
                          <a:solidFill>
                            <a:schemeClr val="dk1"/>
                          </a:solidFill>
                          <a:latin typeface="+mn-lt"/>
                          <a:ea typeface="+mn-ea"/>
                          <a:cs typeface="+mn-cs"/>
                        </a:rPr>
                        <a:t> March </a:t>
                      </a:r>
                      <a:endParaRPr lang="en-GB" sz="1200" b="1" kern="1200" dirty="0">
                        <a:solidFill>
                          <a:schemeClr val="dk1"/>
                        </a:solidFill>
                        <a:latin typeface="+mn-lt"/>
                        <a:ea typeface="+mn-ea"/>
                        <a:cs typeface="+mn-cs"/>
                      </a:endParaRPr>
                    </a:p>
                  </a:txBody>
                  <a:tcPr anchor="ctr">
                    <a:solidFill>
                      <a:schemeClr val="accent4">
                        <a:lumMod val="20000"/>
                        <a:lumOff val="80000"/>
                      </a:schemeClr>
                    </a:solidFill>
                  </a:tcPr>
                </a:tc>
                <a:tc>
                  <a:txBody>
                    <a:bodyPr/>
                    <a:lstStyle/>
                    <a:p>
                      <a:pPr algn="ctr"/>
                      <a:r>
                        <a:rPr lang="en-GB" sz="1200" dirty="0"/>
                        <a:t>St Patrick’s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Whole school assembly</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learn why we celebrate the patron saint of Ireland.</a:t>
                      </a:r>
                    </a:p>
                  </a:txBody>
                  <a:tcPr anchor="ctr">
                    <a:solidFill>
                      <a:schemeClr val="accent4">
                        <a:lumMod val="20000"/>
                        <a:lumOff val="80000"/>
                      </a:schemeClr>
                    </a:solidFill>
                  </a:tcPr>
                </a:tc>
                <a:extLst>
                  <a:ext uri="{0D108BD9-81ED-4DB2-BD59-A6C34878D82A}">
                    <a16:rowId xmlns:a16="http://schemas.microsoft.com/office/drawing/2014/main" val="2612703378"/>
                  </a:ext>
                </a:extLst>
              </a:tr>
              <a:tr h="595891">
                <a:tc>
                  <a:txBody>
                    <a:bodyPr/>
                    <a:lstStyle/>
                    <a:p>
                      <a:pPr algn="ctr"/>
                      <a:r>
                        <a:rPr lang="en-GB" sz="1200" b="1" kern="1200" dirty="0">
                          <a:solidFill>
                            <a:schemeClr val="dk1"/>
                          </a:solidFill>
                          <a:latin typeface="+mn-lt"/>
                          <a:ea typeface="+mn-ea"/>
                          <a:cs typeface="+mn-cs"/>
                        </a:rPr>
                        <a:t>Sunday 15</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March </a:t>
                      </a:r>
                      <a:endParaRPr lang="en-GB" sz="1200" b="1" kern="1200" baseline="0" dirty="0">
                        <a:solidFill>
                          <a:schemeClr val="dk1"/>
                        </a:solidFill>
                        <a:latin typeface="+mn-lt"/>
                        <a:ea typeface="+mn-ea"/>
                        <a:cs typeface="+mn-cs"/>
                      </a:endParaRP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Mother’s Day</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kern="1200" dirty="0">
                        <a:solidFill>
                          <a:schemeClr val="dk1"/>
                        </a:solidFill>
                        <a:latin typeface="+mn-lt"/>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Make cards</a:t>
                      </a:r>
                      <a:r>
                        <a:rPr lang="en-GB" sz="1200" kern="1200" baseline="0" dirty="0">
                          <a:solidFill>
                            <a:schemeClr val="dk1"/>
                          </a:solidFill>
                          <a:latin typeface="+mn-lt"/>
                          <a:ea typeface="+mn-ea"/>
                          <a:cs typeface="+mn-cs"/>
                        </a:rPr>
                        <a:t> in classes</a:t>
                      </a:r>
                      <a:endParaRPr lang="en-GB" sz="1200" kern="1200" dirty="0">
                        <a:solidFill>
                          <a:schemeClr val="dk1"/>
                        </a:solidFill>
                        <a:latin typeface="+mn-lt"/>
                        <a:ea typeface="+mn-ea"/>
                        <a:cs typeface="+mn-cs"/>
                      </a:endParaRPr>
                    </a:p>
                  </a:txBody>
                  <a:tcPr anchor="ctr">
                    <a:solidFill>
                      <a:schemeClr val="accent4">
                        <a:lumMod val="20000"/>
                        <a:lumOff val="80000"/>
                      </a:schemeClr>
                    </a:solidFill>
                  </a:tcPr>
                </a:tc>
                <a:tc>
                  <a:txBody>
                    <a:bodyPr/>
                    <a:lstStyle/>
                    <a:p>
                      <a:pPr algn="ctr"/>
                      <a:r>
                        <a:rPr lang="en-GB" sz="1200" dirty="0"/>
                        <a:t>Cultural</a:t>
                      </a:r>
                    </a:p>
                  </a:txBody>
                  <a:tcPr anchor="ctr">
                    <a:solidFill>
                      <a:schemeClr val="accent4">
                        <a:lumMod val="20000"/>
                        <a:lumOff val="80000"/>
                      </a:schemeClr>
                    </a:solidFill>
                  </a:tcPr>
                </a:tc>
                <a:tc>
                  <a:txBody>
                    <a:bodyPr/>
                    <a:lstStyle/>
                    <a:p>
                      <a:pPr lvl="0" algn="ctr">
                        <a:buNone/>
                      </a:pPr>
                      <a:r>
                        <a:rPr lang="en-GB" sz="1200" b="0" i="0" u="none" strike="noStrike" noProof="0" dirty="0">
                          <a:latin typeface="+mn-lt"/>
                        </a:rPr>
                        <a:t>To celebrate our mother’s and mother figures.</a:t>
                      </a:r>
                      <a:endParaRPr lang="en-US" dirty="0"/>
                    </a:p>
                  </a:txBody>
                  <a:tcPr anchor="ctr">
                    <a:solidFill>
                      <a:schemeClr val="accent4">
                        <a:lumMod val="20000"/>
                        <a:lumOff val="80000"/>
                      </a:schemeClr>
                    </a:solidFill>
                  </a:tcPr>
                </a:tc>
                <a:extLst>
                  <a:ext uri="{0D108BD9-81ED-4DB2-BD59-A6C34878D82A}">
                    <a16:rowId xmlns:a16="http://schemas.microsoft.com/office/drawing/2014/main" val="2205277136"/>
                  </a:ext>
                </a:extLst>
              </a:tr>
              <a:tr h="936400">
                <a:tc>
                  <a:txBody>
                    <a:bodyPr/>
                    <a:lstStyle/>
                    <a:p>
                      <a:pPr algn="ctr"/>
                      <a:r>
                        <a:rPr lang="en-GB" sz="1200" b="1" kern="1200" dirty="0">
                          <a:solidFill>
                            <a:schemeClr val="dk1"/>
                          </a:solidFill>
                          <a:latin typeface="+mn-lt"/>
                          <a:ea typeface="+mn-ea"/>
                          <a:cs typeface="+mn-cs"/>
                        </a:rPr>
                        <a:t>Friday 13</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March </a:t>
                      </a:r>
                    </a:p>
                  </a:txBody>
                  <a:tcPr anchor="ctr">
                    <a:solidFill>
                      <a:schemeClr val="accent6">
                        <a:lumMod val="20000"/>
                        <a:lumOff val="80000"/>
                      </a:schemeClr>
                    </a:solidFill>
                  </a:tcPr>
                </a:tc>
                <a:tc>
                  <a:txBody>
                    <a:bodyPr/>
                    <a:lstStyle/>
                    <a:p>
                      <a:pPr algn="ctr"/>
                      <a:r>
                        <a:rPr lang="en-GB" sz="1200" dirty="0"/>
                        <a:t>Mother’s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Mother's Day afternoon tea/coffee</a:t>
                      </a:r>
                      <a:r>
                        <a:rPr lang="en-GB" sz="1200" kern="1200" baseline="0" dirty="0">
                          <a:solidFill>
                            <a:schemeClr val="dk1"/>
                          </a:solidFill>
                          <a:latin typeface="+mn-lt"/>
                          <a:ea typeface="+mn-ea"/>
                          <a:cs typeface="+mn-cs"/>
                        </a:rPr>
                        <a:t> morning</a:t>
                      </a:r>
                      <a:endParaRPr lang="en-GB" sz="1200" kern="1200" dirty="0">
                        <a:solidFill>
                          <a:schemeClr val="dk1"/>
                        </a:solidFill>
                        <a:latin typeface="+mn-lt"/>
                        <a:ea typeface="+mn-ea"/>
                        <a:cs typeface="+mn-cs"/>
                      </a:endParaRPr>
                    </a:p>
                  </a:txBody>
                  <a:tcPr anchor="ctr">
                    <a:solidFill>
                      <a:schemeClr val="accent6">
                        <a:lumMod val="20000"/>
                        <a:lumOff val="80000"/>
                      </a:schemeClr>
                    </a:solidFill>
                  </a:tcPr>
                </a:tc>
                <a:tc>
                  <a:txBody>
                    <a:bodyPr/>
                    <a:lstStyle/>
                    <a:p>
                      <a:pPr algn="ctr"/>
                      <a:r>
                        <a:rPr lang="en-GB" sz="1200" dirty="0"/>
                        <a:t>Social </a:t>
                      </a:r>
                    </a:p>
                  </a:txBody>
                  <a:tcPr anchor="ctr">
                    <a:solidFill>
                      <a:schemeClr val="accent6">
                        <a:lumMod val="20000"/>
                        <a:lumOff val="80000"/>
                      </a:schemeClr>
                    </a:solidFill>
                  </a:tcPr>
                </a:tc>
                <a:tc>
                  <a:txBody>
                    <a:bodyPr/>
                    <a:lstStyle/>
                    <a:p>
                      <a:pPr lvl="0" algn="ctr">
                        <a:buNone/>
                      </a:pPr>
                      <a:r>
                        <a:rPr lang="en-GB" sz="1200" b="0" i="0" u="none" strike="noStrike" noProof="0" dirty="0">
                          <a:latin typeface="Calibri"/>
                        </a:rPr>
                        <a:t>To celebrate our mothers and mother figures.</a:t>
                      </a:r>
                      <a:endParaRPr lang="en-US" dirty="0"/>
                    </a:p>
                  </a:txBody>
                  <a:tcPr anchor="ctr">
                    <a:solidFill>
                      <a:schemeClr val="accent6">
                        <a:lumMod val="20000"/>
                        <a:lumOff val="80000"/>
                      </a:schemeClr>
                    </a:solidFill>
                  </a:tcPr>
                </a:tc>
                <a:extLst>
                  <a:ext uri="{0D108BD9-81ED-4DB2-BD59-A6C34878D82A}">
                    <a16:rowId xmlns:a16="http://schemas.microsoft.com/office/drawing/2014/main" val="2389339301"/>
                  </a:ext>
                </a:extLst>
              </a:tr>
              <a:tr h="936400">
                <a:tc>
                  <a:txBody>
                    <a:bodyPr/>
                    <a:lstStyle/>
                    <a:p>
                      <a:pPr algn="ctr"/>
                      <a:r>
                        <a:rPr lang="en-GB" sz="1200" b="1" i="0" kern="1200" dirty="0">
                          <a:solidFill>
                            <a:schemeClr val="dk1"/>
                          </a:solidFill>
                          <a:latin typeface="+mn-lt"/>
                          <a:ea typeface="+mn-ea"/>
                          <a:cs typeface="+mn-cs"/>
                        </a:rPr>
                        <a:t>March</a:t>
                      </a:r>
                    </a:p>
                    <a:p>
                      <a:pPr algn="ctr"/>
                      <a:r>
                        <a:rPr lang="en-GB" sz="1200" b="1" i="0" kern="1200" dirty="0">
                          <a:solidFill>
                            <a:schemeClr val="dk1"/>
                          </a:solidFill>
                          <a:latin typeface="+mn-lt"/>
                          <a:ea typeface="+mn-ea"/>
                          <a:cs typeface="+mn-cs"/>
                        </a:rPr>
                        <a:t>TBC</a:t>
                      </a:r>
                    </a:p>
                  </a:txBody>
                  <a:tcPr anchor="ctr">
                    <a:solidFill>
                      <a:schemeClr val="accent6">
                        <a:lumMod val="20000"/>
                        <a:lumOff val="80000"/>
                      </a:schemeClr>
                    </a:solidFill>
                  </a:tcPr>
                </a:tc>
                <a:tc>
                  <a:txBody>
                    <a:bodyPr/>
                    <a:lstStyle/>
                    <a:p>
                      <a:pPr algn="ctr"/>
                      <a:r>
                        <a:rPr lang="en-GB" sz="1200" dirty="0"/>
                        <a:t>STEM week</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latin typeface="+mn-lt"/>
                          <a:ea typeface="+mn-ea"/>
                          <a:cs typeface="+mn-cs"/>
                        </a:rPr>
                        <a:t>In class activities based on science theme </a:t>
                      </a:r>
                    </a:p>
                  </a:txBody>
                  <a:tcPr anchor="ctr">
                    <a:solidFill>
                      <a:schemeClr val="accent6">
                        <a:lumMod val="20000"/>
                        <a:lumOff val="80000"/>
                      </a:schemeClr>
                    </a:solidFill>
                  </a:tcPr>
                </a:tc>
                <a:tc>
                  <a:txBody>
                    <a:bodyPr/>
                    <a:lstStyle/>
                    <a:p>
                      <a:pPr algn="ctr"/>
                      <a:r>
                        <a:rPr lang="en-GB" sz="1200" dirty="0"/>
                        <a:t>Social</a:t>
                      </a:r>
                    </a:p>
                  </a:txBody>
                  <a:tcPr anchor="ctr">
                    <a:solidFill>
                      <a:schemeClr val="accent6">
                        <a:lumMod val="20000"/>
                        <a:lumOff val="80000"/>
                      </a:schemeClr>
                    </a:solidFill>
                  </a:tcPr>
                </a:tc>
                <a:tc>
                  <a:txBody>
                    <a:bodyPr/>
                    <a:lstStyle/>
                    <a:p>
                      <a:pPr algn="ctr"/>
                      <a:r>
                        <a:rPr lang="en-GB" sz="1200" dirty="0"/>
                        <a:t>To provide children</a:t>
                      </a:r>
                      <a:r>
                        <a:rPr lang="en-GB" sz="1200" baseline="0" dirty="0"/>
                        <a:t> with the opportunity to explore </a:t>
                      </a:r>
                      <a:r>
                        <a:rPr lang="en-GB" sz="1200" dirty="0"/>
                        <a:t>science, technology, engineering and maths.</a:t>
                      </a:r>
                    </a:p>
                  </a:txBody>
                  <a:tcPr anchor="ctr">
                    <a:solidFill>
                      <a:schemeClr val="accent6">
                        <a:lumMod val="20000"/>
                        <a:lumOff val="80000"/>
                      </a:schemeClr>
                    </a:solidFill>
                  </a:tcPr>
                </a:tc>
                <a:extLst>
                  <a:ext uri="{0D108BD9-81ED-4DB2-BD59-A6C34878D82A}">
                    <a16:rowId xmlns:a16="http://schemas.microsoft.com/office/drawing/2014/main" val="569952904"/>
                  </a:ext>
                </a:extLst>
              </a:tr>
              <a:tr h="893836">
                <a:tc>
                  <a:txBody>
                    <a:bodyPr/>
                    <a:lstStyle/>
                    <a:p>
                      <a:pPr algn="ctr"/>
                      <a:r>
                        <a:rPr lang="en-GB" sz="1200" b="1" kern="1200" dirty="0">
                          <a:solidFill>
                            <a:schemeClr val="dk1"/>
                          </a:solidFill>
                          <a:latin typeface="+mn-lt"/>
                          <a:ea typeface="+mn-ea"/>
                          <a:cs typeface="+mn-cs"/>
                        </a:rPr>
                        <a:t>Friday 20</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March </a:t>
                      </a:r>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Eid al-</a:t>
                      </a:r>
                      <a:r>
                        <a:rPr lang="en-GB" sz="1200" b="0" i="0" kern="1200" dirty="0" err="1">
                          <a:solidFill>
                            <a:schemeClr val="dk1"/>
                          </a:solidFill>
                          <a:effectLst/>
                          <a:latin typeface="+mn-lt"/>
                          <a:ea typeface="+mn-ea"/>
                          <a:cs typeface="+mn-cs"/>
                        </a:rPr>
                        <a:t>Fitr</a:t>
                      </a:r>
                      <a:endParaRPr lang="en-GB" sz="1200" b="0" i="0" kern="1200" dirty="0">
                        <a:solidFill>
                          <a:schemeClr val="dk1"/>
                        </a:solidFill>
                        <a:effectLst/>
                        <a:latin typeface="+mn-lt"/>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lvl="0" algn="ctr">
                        <a:buNone/>
                      </a:pPr>
                      <a:r>
                        <a:rPr lang="en-GB" sz="1100" b="0" kern="1200" dirty="0">
                          <a:solidFill>
                            <a:schemeClr val="dk1"/>
                          </a:solidFill>
                          <a:latin typeface="+mn-lt"/>
                          <a:ea typeface="+mn-ea"/>
                          <a:cs typeface="+mn-cs"/>
                        </a:rPr>
                        <a:t>Whole school assembly </a:t>
                      </a:r>
                    </a:p>
                    <a:p>
                      <a:pPr lvl="0" algn="ctr">
                        <a:buNone/>
                      </a:pPr>
                      <a:endParaRPr lang="en-GB" sz="1100" b="0" kern="1200" dirty="0">
                        <a:solidFill>
                          <a:schemeClr val="dk1"/>
                        </a:solidFill>
                        <a:latin typeface="+mn-lt"/>
                        <a:ea typeface="+mn-ea"/>
                        <a:cs typeface="+mn-cs"/>
                      </a:endParaRPr>
                    </a:p>
                    <a:p>
                      <a:pPr lvl="0" algn="ctr">
                        <a:buNone/>
                      </a:pPr>
                      <a:r>
                        <a:rPr lang="en-GB" sz="1100" b="0" kern="1200" dirty="0">
                          <a:solidFill>
                            <a:schemeClr val="dk1"/>
                          </a:solidFill>
                          <a:latin typeface="+mn-lt"/>
                          <a:ea typeface="+mn-ea"/>
                          <a:cs typeface="+mn-cs"/>
                        </a:rPr>
                        <a:t>Celebration lunch</a:t>
                      </a:r>
                    </a:p>
                  </a:txBody>
                  <a:tcPr anchor="ctr">
                    <a:solidFill>
                      <a:schemeClr val="accent2">
                        <a:lumMod val="20000"/>
                        <a:lumOff val="80000"/>
                      </a:schemeClr>
                    </a:solidFill>
                  </a:tcPr>
                </a:tc>
                <a:tc>
                  <a:txBody>
                    <a:bodyPr/>
                    <a:lstStyle/>
                    <a:p>
                      <a:pPr algn="ctr"/>
                      <a:r>
                        <a:rPr lang="en-GB" sz="1200" dirty="0"/>
                        <a:t>Spiritual</a:t>
                      </a:r>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To understand the importance of Ramadan to Muslims.</a:t>
                      </a:r>
                    </a:p>
                  </a:txBody>
                  <a:tcPr anchor="ctr">
                    <a:solidFill>
                      <a:schemeClr val="accent2">
                        <a:lumMod val="20000"/>
                        <a:lumOff val="80000"/>
                      </a:schemeClr>
                    </a:solidFill>
                  </a:tcPr>
                </a:tc>
                <a:extLst>
                  <a:ext uri="{0D108BD9-81ED-4DB2-BD59-A6C34878D82A}">
                    <a16:rowId xmlns:a16="http://schemas.microsoft.com/office/drawing/2014/main" val="4095689415"/>
                  </a:ext>
                </a:extLst>
              </a:tr>
            </a:tbl>
          </a:graphicData>
        </a:graphic>
      </p:graphicFrame>
      <p:pic>
        <p:nvPicPr>
          <p:cNvPr id="3" name="Picture 2"/>
          <p:cNvPicPr>
            <a:picLocks noChangeAspect="1"/>
          </p:cNvPicPr>
          <p:nvPr/>
        </p:nvPicPr>
        <p:blipFill>
          <a:blip r:embed="rId2"/>
          <a:stretch>
            <a:fillRect/>
          </a:stretch>
        </p:blipFill>
        <p:spPr>
          <a:xfrm>
            <a:off x="1720998" y="0"/>
            <a:ext cx="3411630" cy="1800000"/>
          </a:xfrm>
          <a:prstGeom prst="rect">
            <a:avLst/>
          </a:prstGeom>
        </p:spPr>
      </p:pic>
    </p:spTree>
    <p:extLst>
      <p:ext uri="{BB962C8B-B14F-4D97-AF65-F5344CB8AC3E}">
        <p14:creationId xmlns:p14="http://schemas.microsoft.com/office/powerpoint/2010/main" val="3416807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755907940"/>
              </p:ext>
            </p:extLst>
          </p:nvPr>
        </p:nvGraphicFramePr>
        <p:xfrm>
          <a:off x="133349" y="1800000"/>
          <a:ext cx="6591300" cy="5652873"/>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49353">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1484748">
                <a:tc>
                  <a:txBody>
                    <a:bodyPr/>
                    <a:lstStyle/>
                    <a:p>
                      <a:pPr algn="ctr"/>
                      <a:r>
                        <a:rPr lang="en-GB" sz="1200" b="1" kern="1200" dirty="0">
                          <a:solidFill>
                            <a:schemeClr val="dk1"/>
                          </a:solidFill>
                          <a:latin typeface="+mn-lt"/>
                          <a:ea typeface="+mn-ea"/>
                          <a:cs typeface="+mn-cs"/>
                        </a:rPr>
                        <a:t>Starts Monday 30</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March </a:t>
                      </a:r>
                    </a:p>
                  </a:txBody>
                  <a:tcPr anchor="ctr">
                    <a:solidFill>
                      <a:schemeClr val="accent5">
                        <a:lumMod val="20000"/>
                        <a:lumOff val="80000"/>
                      </a:schemeClr>
                    </a:solidFill>
                  </a:tcPr>
                </a:tc>
                <a:tc>
                  <a:txBody>
                    <a:bodyPr/>
                    <a:lstStyle/>
                    <a:p>
                      <a:pPr algn="ctr"/>
                      <a:r>
                        <a:rPr lang="en-GB" sz="1200" dirty="0"/>
                        <a:t>Autism Acceptance Week</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Whole school assembly </a:t>
                      </a:r>
                      <a:endParaRPr lang="en-GB" sz="1200" b="1" kern="1200" dirty="0">
                        <a:solidFill>
                          <a:schemeClr val="dk1"/>
                        </a:solidFill>
                        <a:latin typeface="+mn-lt"/>
                        <a:ea typeface="+mn-ea"/>
                        <a:cs typeface="+mn-cs"/>
                      </a:endParaRPr>
                    </a:p>
                  </a:txBody>
                  <a:tcPr anchor="ctr">
                    <a:solidFill>
                      <a:schemeClr val="accent5">
                        <a:lumMod val="20000"/>
                        <a:lumOff val="80000"/>
                      </a:schemeClr>
                    </a:solidFill>
                  </a:tcPr>
                </a:tc>
                <a:tc>
                  <a:txBody>
                    <a:bodyPr/>
                    <a:lstStyle/>
                    <a:p>
                      <a:pPr algn="ctr"/>
                      <a:r>
                        <a:rPr lang="en-GB" sz="1200" dirty="0"/>
                        <a:t>Moral</a:t>
                      </a:r>
                    </a:p>
                  </a:txBody>
                  <a:tcPr anchor="ctr">
                    <a:solidFill>
                      <a:schemeClr val="accent5">
                        <a:lumMod val="20000"/>
                        <a:lumOff val="80000"/>
                      </a:schemeClr>
                    </a:solidFill>
                  </a:tcPr>
                </a:tc>
                <a:tc>
                  <a:txBody>
                    <a:bodyPr/>
                    <a:lstStyle/>
                    <a:p>
                      <a:pPr algn="ctr"/>
                      <a:r>
                        <a:rPr lang="en-GB" sz="1200" dirty="0"/>
                        <a:t>To promote awareness of autism and how it impacts the lives of many people. To teach children to be tolerant and inclusive of those that have different needs. </a:t>
                      </a:r>
                    </a:p>
                  </a:txBody>
                  <a:tcPr anchor="ctr">
                    <a:solidFill>
                      <a:schemeClr val="accent5">
                        <a:lumMod val="20000"/>
                        <a:lumOff val="80000"/>
                      </a:schemeClr>
                    </a:solidFill>
                  </a:tcPr>
                </a:tc>
                <a:extLst>
                  <a:ext uri="{0D108BD9-81ED-4DB2-BD59-A6C34878D82A}">
                    <a16:rowId xmlns:a16="http://schemas.microsoft.com/office/drawing/2014/main" val="2479973538"/>
                  </a:ext>
                </a:extLst>
              </a:tr>
              <a:tr h="928128">
                <a:tc>
                  <a:txBody>
                    <a:bodyPr/>
                    <a:lstStyle/>
                    <a:p>
                      <a:pPr algn="ctr"/>
                      <a:r>
                        <a:rPr lang="en-GB" sz="1200" b="1" kern="1200" dirty="0">
                          <a:solidFill>
                            <a:schemeClr val="dk1"/>
                          </a:solidFill>
                          <a:latin typeface="+mn-lt"/>
                          <a:ea typeface="+mn-ea"/>
                          <a:cs typeface="+mn-cs"/>
                        </a:rPr>
                        <a:t>2</a:t>
                      </a:r>
                      <a:r>
                        <a:rPr lang="en-GB" sz="1200" b="1" kern="1200" baseline="30000" dirty="0">
                          <a:solidFill>
                            <a:schemeClr val="dk1"/>
                          </a:solidFill>
                          <a:latin typeface="+mn-lt"/>
                          <a:ea typeface="+mn-ea"/>
                          <a:cs typeface="+mn-cs"/>
                        </a:rPr>
                        <a:t>nd</a:t>
                      </a:r>
                      <a:r>
                        <a:rPr lang="en-GB" sz="1200" b="1" kern="1200" dirty="0">
                          <a:solidFill>
                            <a:schemeClr val="dk1"/>
                          </a:solidFill>
                          <a:latin typeface="+mn-lt"/>
                          <a:ea typeface="+mn-ea"/>
                          <a:cs typeface="+mn-cs"/>
                        </a:rPr>
                        <a:t> April </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Memorial of Jesus Christs’ Death </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dk1"/>
                        </a:solidFill>
                        <a:latin typeface="+mn-lt"/>
                        <a:ea typeface="+mn-ea"/>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mn-lt"/>
                          <a:ea typeface="+mn-ea"/>
                          <a:cs typeface="+mn-cs"/>
                        </a:rPr>
                        <a:t>Whole school assembly </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algn="ctr"/>
                      <a:r>
                        <a:rPr lang="en-GB" sz="1200" dirty="0"/>
                        <a:t>To understand the importance of the Memorial of Jesus Christs’ Death to Jehovah’s Witnesses </a:t>
                      </a:r>
                    </a:p>
                  </a:txBody>
                  <a:tcPr anchor="ctr">
                    <a:solidFill>
                      <a:schemeClr val="accent4">
                        <a:lumMod val="20000"/>
                        <a:lumOff val="80000"/>
                      </a:schemeClr>
                    </a:solidFill>
                  </a:tcPr>
                </a:tc>
                <a:extLst>
                  <a:ext uri="{0D108BD9-81ED-4DB2-BD59-A6C34878D82A}">
                    <a16:rowId xmlns:a16="http://schemas.microsoft.com/office/drawing/2014/main" val="3432431337"/>
                  </a:ext>
                </a:extLst>
              </a:tr>
              <a:tr h="630102">
                <a:tc>
                  <a:txBody>
                    <a:bodyPr/>
                    <a:lstStyle/>
                    <a:p>
                      <a:pPr algn="ctr"/>
                      <a:r>
                        <a:rPr lang="en-GB" sz="1200" b="1" kern="1200" dirty="0">
                          <a:solidFill>
                            <a:schemeClr val="dk1"/>
                          </a:solidFill>
                          <a:latin typeface="+mn-lt"/>
                          <a:ea typeface="+mn-ea"/>
                          <a:cs typeface="+mn-cs"/>
                        </a:rPr>
                        <a:t>Sunday 5</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April </a:t>
                      </a:r>
                    </a:p>
                  </a:txBody>
                  <a:tcPr anchor="ctr">
                    <a:solidFill>
                      <a:schemeClr val="accent2">
                        <a:lumMod val="20000"/>
                        <a:lumOff val="80000"/>
                      </a:schemeClr>
                    </a:solidFill>
                  </a:tcPr>
                </a:tc>
                <a:tc>
                  <a:txBody>
                    <a:bodyPr/>
                    <a:lstStyle/>
                    <a:p>
                      <a:pPr algn="ctr"/>
                      <a:r>
                        <a:rPr lang="en-GB" sz="1200" dirty="0"/>
                        <a:t>Easter</a:t>
                      </a:r>
                    </a:p>
                    <a:p>
                      <a:pPr algn="ctr"/>
                      <a:endParaRPr lang="en-GB" sz="1200" dirty="0"/>
                    </a:p>
                    <a:p>
                      <a:pPr algn="ctr"/>
                      <a:r>
                        <a:rPr lang="en-GB" sz="1200" dirty="0"/>
                        <a:t>Whole class assembly</a:t>
                      </a:r>
                    </a:p>
                  </a:txBody>
                  <a:tcPr anchor="ctr">
                    <a:solidFill>
                      <a:schemeClr val="accent2">
                        <a:lumMod val="20000"/>
                        <a:lumOff val="80000"/>
                      </a:schemeClr>
                    </a:solidFill>
                  </a:tcPr>
                </a:tc>
                <a:tc>
                  <a:txBody>
                    <a:bodyPr/>
                    <a:lstStyle/>
                    <a:p>
                      <a:pPr algn="ctr"/>
                      <a:r>
                        <a:rPr lang="en-GB" sz="1200" dirty="0"/>
                        <a:t>Spiritual</a:t>
                      </a:r>
                    </a:p>
                  </a:txBody>
                  <a:tcPr anchor="ctr">
                    <a:solidFill>
                      <a:schemeClr val="accent2">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To understand the history of Good Friday and Easter Monday.</a:t>
                      </a:r>
                    </a:p>
                  </a:txBody>
                  <a:tcPr anchor="ctr">
                    <a:solidFill>
                      <a:schemeClr val="accent2">
                        <a:lumMod val="20000"/>
                        <a:lumOff val="80000"/>
                      </a:schemeClr>
                    </a:solidFill>
                  </a:tcPr>
                </a:tc>
                <a:extLst>
                  <a:ext uri="{0D108BD9-81ED-4DB2-BD59-A6C34878D82A}">
                    <a16:rowId xmlns:a16="http://schemas.microsoft.com/office/drawing/2014/main" val="1580600183"/>
                  </a:ext>
                </a:extLst>
              </a:tr>
              <a:tr h="630102">
                <a:tc>
                  <a:txBody>
                    <a:bodyPr/>
                    <a:lstStyle/>
                    <a:p>
                      <a:pPr algn="ctr"/>
                      <a:r>
                        <a:rPr lang="en-GB" sz="1200" b="1" kern="1200" dirty="0">
                          <a:solidFill>
                            <a:schemeClr val="dk1"/>
                          </a:solidFill>
                          <a:latin typeface="+mn-lt"/>
                          <a:ea typeface="+mn-ea"/>
                          <a:cs typeface="+mn-cs"/>
                        </a:rPr>
                        <a:t>5</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April </a:t>
                      </a:r>
                    </a:p>
                  </a:txBody>
                  <a:tcPr anchor="ctr">
                    <a:solidFill>
                      <a:schemeClr val="accent4">
                        <a:lumMod val="20000"/>
                        <a:lumOff val="80000"/>
                      </a:schemeClr>
                    </a:solidFill>
                  </a:tcPr>
                </a:tc>
                <a:tc>
                  <a:txBody>
                    <a:bodyPr/>
                    <a:lstStyle/>
                    <a:p>
                      <a:pPr algn="ctr"/>
                      <a:r>
                        <a:rPr lang="en-GB" sz="1200" dirty="0"/>
                        <a:t>Chinese: </a:t>
                      </a:r>
                      <a:r>
                        <a:rPr lang="en-GB" sz="1200" b="0" i="0" kern="1200" dirty="0">
                          <a:solidFill>
                            <a:schemeClr val="dk1"/>
                          </a:solidFill>
                          <a:effectLst/>
                          <a:latin typeface="+mn-lt"/>
                          <a:ea typeface="+mn-ea"/>
                          <a:cs typeface="+mn-cs"/>
                        </a:rPr>
                        <a:t>Qingming Festival</a:t>
                      </a:r>
                      <a:endParaRPr lang="en-GB" sz="1200" dirty="0"/>
                    </a:p>
                  </a:txBody>
                  <a:tcPr anchor="ctr">
                    <a:solidFill>
                      <a:schemeClr val="accent4">
                        <a:lumMod val="20000"/>
                        <a:lumOff val="80000"/>
                      </a:schemeClr>
                    </a:solidFill>
                  </a:tcPr>
                </a:tc>
                <a:tc>
                  <a:txBody>
                    <a:bodyPr/>
                    <a:lstStyle/>
                    <a:p>
                      <a:pPr algn="ctr"/>
                      <a:r>
                        <a:rPr lang="en-GB" sz="1200" dirty="0"/>
                        <a:t>Cultural</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To understand the importance of </a:t>
                      </a:r>
                      <a:r>
                        <a:rPr lang="en-GB" sz="1200" b="0" i="0" kern="1200" dirty="0">
                          <a:solidFill>
                            <a:schemeClr val="dk1"/>
                          </a:solidFill>
                          <a:effectLst/>
                          <a:latin typeface="+mn-lt"/>
                          <a:ea typeface="+mn-ea"/>
                          <a:cs typeface="+mn-cs"/>
                        </a:rPr>
                        <a:t>Qingming Festival </a:t>
                      </a:r>
                      <a:endParaRPr lang="en-GB" sz="1200" dirty="0"/>
                    </a:p>
                  </a:txBody>
                  <a:tcPr anchor="ctr">
                    <a:solidFill>
                      <a:schemeClr val="accent4">
                        <a:lumMod val="20000"/>
                        <a:lumOff val="80000"/>
                      </a:schemeClr>
                    </a:solidFill>
                  </a:tcPr>
                </a:tc>
                <a:extLst>
                  <a:ext uri="{0D108BD9-81ED-4DB2-BD59-A6C34878D82A}">
                    <a16:rowId xmlns:a16="http://schemas.microsoft.com/office/drawing/2014/main" val="1362337776"/>
                  </a:ext>
                </a:extLst>
              </a:tr>
              <a:tr h="630102">
                <a:tc>
                  <a:txBody>
                    <a:bodyPr/>
                    <a:lstStyle/>
                    <a:p>
                      <a:pPr algn="ctr"/>
                      <a:r>
                        <a:rPr lang="en-GB" sz="1200" b="1" kern="1200" dirty="0">
                          <a:solidFill>
                            <a:schemeClr val="dk1"/>
                          </a:solidFill>
                          <a:latin typeface="+mn-lt"/>
                          <a:ea typeface="+mn-ea"/>
                          <a:cs typeface="+mn-cs"/>
                        </a:rPr>
                        <a:t>14</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April </a:t>
                      </a:r>
                    </a:p>
                  </a:txBody>
                  <a:tcPr anchor="ctr">
                    <a:solidFill>
                      <a:schemeClr val="accent4">
                        <a:lumMod val="20000"/>
                        <a:lumOff val="80000"/>
                      </a:schemeClr>
                    </a:solidFill>
                  </a:tcPr>
                </a:tc>
                <a:tc>
                  <a:txBody>
                    <a:bodyPr/>
                    <a:lstStyle/>
                    <a:p>
                      <a:pPr algn="ctr"/>
                      <a:r>
                        <a:rPr lang="en-GB" sz="1200" dirty="0"/>
                        <a:t>Vaisakhi</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dirty="0"/>
                        <a:t>To understand Vaisakhi: the celebration of when the Sikh religion was formed</a:t>
                      </a:r>
                    </a:p>
                  </a:txBody>
                  <a:tcPr anchor="ctr">
                    <a:solidFill>
                      <a:schemeClr val="accent4">
                        <a:lumMod val="20000"/>
                        <a:lumOff val="80000"/>
                      </a:schemeClr>
                    </a:solidFill>
                  </a:tcPr>
                </a:tc>
                <a:extLst>
                  <a:ext uri="{0D108BD9-81ED-4DB2-BD59-A6C34878D82A}">
                    <a16:rowId xmlns:a16="http://schemas.microsoft.com/office/drawing/2014/main" val="800500283"/>
                  </a:ext>
                </a:extLst>
              </a:tr>
              <a:tr h="630102">
                <a:tc>
                  <a:txBody>
                    <a:bodyPr/>
                    <a:lstStyle/>
                    <a:p>
                      <a:pPr algn="ctr"/>
                      <a:r>
                        <a:rPr lang="en-GB" sz="1200" b="1" dirty="0"/>
                        <a:t>Thursday 23</a:t>
                      </a:r>
                      <a:r>
                        <a:rPr lang="en-GB" sz="1200" b="1" baseline="30000" dirty="0"/>
                        <a:t>rd</a:t>
                      </a:r>
                      <a:r>
                        <a:rPr lang="en-GB" sz="1200" b="1" dirty="0"/>
                        <a:t> April </a:t>
                      </a:r>
                    </a:p>
                  </a:txBody>
                  <a:tcPr anchor="ctr">
                    <a:solidFill>
                      <a:schemeClr val="accent4">
                        <a:lumMod val="20000"/>
                        <a:lumOff val="80000"/>
                      </a:schemeClr>
                    </a:solidFill>
                  </a:tcPr>
                </a:tc>
                <a:tc>
                  <a:txBody>
                    <a:bodyPr/>
                    <a:lstStyle/>
                    <a:p>
                      <a:pPr algn="ctr"/>
                      <a:r>
                        <a:rPr lang="en-GB" sz="1200" dirty="0"/>
                        <a:t>St George’s Day</a:t>
                      </a:r>
                    </a:p>
                    <a:p>
                      <a:pPr algn="ctr"/>
                      <a:endParaRPr lang="en-GB" sz="1200" dirty="0"/>
                    </a:p>
                    <a:p>
                      <a:pPr algn="ctr"/>
                      <a:r>
                        <a:rPr lang="en-GB" sz="1200" dirty="0"/>
                        <a:t>Whole school assembly</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baseline="0" dirty="0"/>
                        <a:t>To learn why we celebrate the patron saint of England.</a:t>
                      </a:r>
                    </a:p>
                  </a:txBody>
                  <a:tcPr anchor="ctr">
                    <a:solidFill>
                      <a:schemeClr val="accent4">
                        <a:lumMod val="20000"/>
                        <a:lumOff val="80000"/>
                      </a:schemeClr>
                    </a:solidFill>
                  </a:tcPr>
                </a:tc>
                <a:extLst>
                  <a:ext uri="{0D108BD9-81ED-4DB2-BD59-A6C34878D82A}">
                    <a16:rowId xmlns:a16="http://schemas.microsoft.com/office/drawing/2014/main" val="1427699152"/>
                  </a:ext>
                </a:extLst>
              </a:tr>
            </a:tbl>
          </a:graphicData>
        </a:graphic>
      </p:graphicFrame>
      <p:pic>
        <p:nvPicPr>
          <p:cNvPr id="3" name="Picture 2"/>
          <p:cNvPicPr>
            <a:picLocks noChangeAspect="1"/>
          </p:cNvPicPr>
          <p:nvPr/>
        </p:nvPicPr>
        <p:blipFill>
          <a:blip r:embed="rId2"/>
          <a:stretch>
            <a:fillRect/>
          </a:stretch>
        </p:blipFill>
        <p:spPr>
          <a:xfrm>
            <a:off x="2013544" y="0"/>
            <a:ext cx="2830910" cy="1800000"/>
          </a:xfrm>
          <a:prstGeom prst="rect">
            <a:avLst/>
          </a:prstGeom>
        </p:spPr>
      </p:pic>
    </p:spTree>
    <p:extLst>
      <p:ext uri="{BB962C8B-B14F-4D97-AF65-F5344CB8AC3E}">
        <p14:creationId xmlns:p14="http://schemas.microsoft.com/office/powerpoint/2010/main" val="3195220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392323" y="0"/>
            <a:ext cx="2192480" cy="1800000"/>
            <a:chOff x="2392323" y="0"/>
            <a:chExt cx="2192480" cy="1800000"/>
          </a:xfrm>
        </p:grpSpPr>
        <p:pic>
          <p:nvPicPr>
            <p:cNvPr id="3" name="Picture 2"/>
            <p:cNvPicPr>
              <a:picLocks noChangeAspect="1"/>
            </p:cNvPicPr>
            <p:nvPr/>
          </p:nvPicPr>
          <p:blipFill>
            <a:blip r:embed="rId2"/>
            <a:stretch>
              <a:fillRect/>
            </a:stretch>
          </p:blipFill>
          <p:spPr>
            <a:xfrm>
              <a:off x="2392323" y="0"/>
              <a:ext cx="2192480" cy="1800000"/>
            </a:xfrm>
            <a:prstGeom prst="rect">
              <a:avLst/>
            </a:prstGeom>
          </p:spPr>
        </p:pic>
        <p:sp>
          <p:nvSpPr>
            <p:cNvPr id="5" name="Rectangle 4"/>
            <p:cNvSpPr/>
            <p:nvPr/>
          </p:nvSpPr>
          <p:spPr>
            <a:xfrm>
              <a:off x="4267200" y="0"/>
              <a:ext cx="317603" cy="2385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2" name="Table 1">
            <a:extLst>
              <a:ext uri="{FF2B5EF4-FFF2-40B4-BE49-F238E27FC236}">
                <a16:creationId xmlns:a16="http://schemas.microsoft.com/office/drawing/2014/main" id="{90E9D815-60F4-B652-5D78-8A95CA16DAFB}"/>
              </a:ext>
            </a:extLst>
          </p:cNvPr>
          <p:cNvGraphicFramePr>
            <a:graphicFrameLocks noGrp="1"/>
          </p:cNvGraphicFramePr>
          <p:nvPr>
            <p:extLst>
              <p:ext uri="{D42A27DB-BD31-4B8C-83A1-F6EECF244321}">
                <p14:modId xmlns:p14="http://schemas.microsoft.com/office/powerpoint/2010/main" val="2338866723"/>
              </p:ext>
            </p:extLst>
          </p:nvPr>
        </p:nvGraphicFramePr>
        <p:xfrm>
          <a:off x="192913" y="1443832"/>
          <a:ext cx="6591300" cy="1074925"/>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3751118587"/>
                    </a:ext>
                  </a:extLst>
                </a:gridCol>
                <a:gridCol w="1647825">
                  <a:extLst>
                    <a:ext uri="{9D8B030D-6E8A-4147-A177-3AD203B41FA5}">
                      <a16:colId xmlns:a16="http://schemas.microsoft.com/office/drawing/2014/main" val="2290220471"/>
                    </a:ext>
                  </a:extLst>
                </a:gridCol>
                <a:gridCol w="1647825">
                  <a:extLst>
                    <a:ext uri="{9D8B030D-6E8A-4147-A177-3AD203B41FA5}">
                      <a16:colId xmlns:a16="http://schemas.microsoft.com/office/drawing/2014/main" val="395527317"/>
                    </a:ext>
                  </a:extLst>
                </a:gridCol>
                <a:gridCol w="1647825">
                  <a:extLst>
                    <a:ext uri="{9D8B030D-6E8A-4147-A177-3AD203B41FA5}">
                      <a16:colId xmlns:a16="http://schemas.microsoft.com/office/drawing/2014/main" val="621541940"/>
                    </a:ext>
                  </a:extLst>
                </a:gridCol>
              </a:tblGrid>
              <a:tr h="280591">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990292572"/>
                  </a:ext>
                </a:extLst>
              </a:tr>
              <a:tr h="770125">
                <a:tc>
                  <a:txBody>
                    <a:bodyPr/>
                    <a:lstStyle/>
                    <a:p>
                      <a:pPr algn="ctr"/>
                      <a:r>
                        <a:rPr lang="en-GB" sz="1200" b="1" dirty="0"/>
                        <a:t>26</a:t>
                      </a:r>
                      <a:r>
                        <a:rPr lang="en-GB" sz="1200" b="1" baseline="30000" dirty="0"/>
                        <a:t>th</a:t>
                      </a:r>
                      <a:r>
                        <a:rPr lang="en-GB" sz="1200" b="1" dirty="0"/>
                        <a:t> May – 27</a:t>
                      </a:r>
                      <a:r>
                        <a:rPr lang="en-GB" sz="1200" b="1" baseline="30000" dirty="0"/>
                        <a:t>th</a:t>
                      </a:r>
                      <a:r>
                        <a:rPr lang="en-GB" sz="1200" b="1" dirty="0"/>
                        <a:t> May</a:t>
                      </a:r>
                      <a:endParaRPr lang="en-GB" sz="1200" b="0" dirty="0"/>
                    </a:p>
                  </a:txBody>
                  <a:tcPr anchor="ctr">
                    <a:solidFill>
                      <a:schemeClr val="accent2">
                        <a:lumMod val="20000"/>
                        <a:lumOff val="80000"/>
                      </a:schemeClr>
                    </a:solidFill>
                  </a:tcPr>
                </a:tc>
                <a:tc>
                  <a:txBody>
                    <a:bodyPr/>
                    <a:lstStyle/>
                    <a:p>
                      <a:pPr lvl="0" algn="ctr">
                        <a:buNone/>
                      </a:pPr>
                      <a:r>
                        <a:rPr lang="en-GB" sz="1200" dirty="0"/>
                        <a:t>Eid al-</a:t>
                      </a:r>
                      <a:r>
                        <a:rPr lang="en-GB" sz="1200" dirty="0" err="1"/>
                        <a:t>Adha</a:t>
                      </a:r>
                      <a:endParaRPr lang="en-GB" sz="1200" dirty="0"/>
                    </a:p>
                    <a:p>
                      <a:pPr lvl="0" algn="ctr">
                        <a:buNone/>
                      </a:pPr>
                      <a:endParaRPr lang="en-GB" sz="1200" dirty="0"/>
                    </a:p>
                    <a:p>
                      <a:pPr lvl="0" algn="ctr">
                        <a:buNone/>
                      </a:pPr>
                      <a:r>
                        <a:rPr lang="en-GB" sz="1200" dirty="0"/>
                        <a:t>Celebration</a:t>
                      </a:r>
                      <a:r>
                        <a:rPr lang="en-GB" sz="1200" baseline="0" dirty="0"/>
                        <a:t> lunch</a:t>
                      </a:r>
                      <a:endParaRPr lang="en-GB" sz="1200" dirty="0"/>
                    </a:p>
                  </a:txBody>
                  <a:tcPr anchor="ctr">
                    <a:solidFill>
                      <a:schemeClr val="accent2">
                        <a:lumMod val="20000"/>
                        <a:lumOff val="80000"/>
                      </a:schemeClr>
                    </a:solidFill>
                  </a:tcPr>
                </a:tc>
                <a:tc>
                  <a:txBody>
                    <a:bodyPr/>
                    <a:lstStyle/>
                    <a:p>
                      <a:pPr lvl="0" algn="ctr">
                        <a:buNone/>
                      </a:pPr>
                      <a:r>
                        <a:rPr lang="en-GB" sz="1200" dirty="0"/>
                        <a:t>Spiritual </a:t>
                      </a:r>
                    </a:p>
                  </a:txBody>
                  <a:tcPr anchor="ctr">
                    <a:solidFill>
                      <a:schemeClr val="accent2">
                        <a:lumMod val="20000"/>
                        <a:lumOff val="80000"/>
                      </a:schemeClr>
                    </a:solidFill>
                  </a:tcPr>
                </a:tc>
                <a:tc>
                  <a:txBody>
                    <a:bodyPr/>
                    <a:lstStyle/>
                    <a:p>
                      <a:pPr lvl="0" algn="ctr">
                        <a:buNone/>
                      </a:pPr>
                      <a:r>
                        <a:rPr lang="en-GB" sz="1200" dirty="0"/>
                        <a:t>To understand why Muslim people celebrate Eid.</a:t>
                      </a:r>
                    </a:p>
                  </a:txBody>
                  <a:tcPr anchor="ctr">
                    <a:solidFill>
                      <a:schemeClr val="accent2">
                        <a:lumMod val="20000"/>
                        <a:lumOff val="80000"/>
                      </a:schemeClr>
                    </a:solidFill>
                  </a:tcPr>
                </a:tc>
                <a:extLst>
                  <a:ext uri="{0D108BD9-81ED-4DB2-BD59-A6C34878D82A}">
                    <a16:rowId xmlns:a16="http://schemas.microsoft.com/office/drawing/2014/main" val="1327631171"/>
                  </a:ext>
                </a:extLst>
              </a:tr>
            </a:tbl>
          </a:graphicData>
        </a:graphic>
      </p:graphicFrame>
    </p:spTree>
    <p:extLst>
      <p:ext uri="{BB962C8B-B14F-4D97-AF65-F5344CB8AC3E}">
        <p14:creationId xmlns:p14="http://schemas.microsoft.com/office/powerpoint/2010/main" val="578454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CD18087E-2083-4F53-ABA7-2CB6D111F052}"/>
              </a:ext>
            </a:extLst>
          </p:cNvPr>
          <p:cNvGraphicFramePr>
            <a:graphicFrameLocks noGrp="1"/>
          </p:cNvGraphicFramePr>
          <p:nvPr>
            <p:extLst>
              <p:ext uri="{D42A27DB-BD31-4B8C-83A1-F6EECF244321}">
                <p14:modId xmlns:p14="http://schemas.microsoft.com/office/powerpoint/2010/main" val="1403765941"/>
              </p:ext>
            </p:extLst>
          </p:nvPr>
        </p:nvGraphicFramePr>
        <p:xfrm>
          <a:off x="133349" y="1800000"/>
          <a:ext cx="6591300" cy="3438135"/>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280591">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770125">
                <a:tc>
                  <a:txBody>
                    <a:bodyPr/>
                    <a:lstStyle/>
                    <a:p>
                      <a:pPr algn="ctr"/>
                      <a:r>
                        <a:rPr lang="en-GB" sz="1200" b="1" dirty="0"/>
                        <a:t>Friday 19</a:t>
                      </a:r>
                      <a:r>
                        <a:rPr lang="en-GB" sz="1200" b="1" baseline="30000" dirty="0"/>
                        <a:t>th</a:t>
                      </a:r>
                      <a:r>
                        <a:rPr lang="en-GB" sz="1200" b="1" dirty="0"/>
                        <a:t> June</a:t>
                      </a:r>
                    </a:p>
                  </a:txBody>
                  <a:tcPr anchor="ctr">
                    <a:solidFill>
                      <a:schemeClr val="accent6">
                        <a:lumMod val="20000"/>
                        <a:lumOff val="80000"/>
                      </a:schemeClr>
                    </a:solidFill>
                  </a:tcPr>
                </a:tc>
                <a:tc>
                  <a:txBody>
                    <a:bodyPr/>
                    <a:lstStyle/>
                    <a:p>
                      <a:pPr algn="ctr"/>
                      <a:r>
                        <a:rPr lang="en-GB" sz="1200" dirty="0"/>
                        <a:t>Father’s Day</a:t>
                      </a:r>
                    </a:p>
                    <a:p>
                      <a:pPr algn="ctr"/>
                      <a:endParaRPr lang="en-GB" sz="1200" dirty="0"/>
                    </a:p>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Father’s Day breakfast</a:t>
                      </a:r>
                    </a:p>
                  </a:txBody>
                  <a:tcPr anchor="ctr">
                    <a:solidFill>
                      <a:schemeClr val="accent6">
                        <a:lumMod val="20000"/>
                        <a:lumOff val="80000"/>
                      </a:schemeClr>
                    </a:solidFill>
                  </a:tcPr>
                </a:tc>
                <a:tc>
                  <a:txBody>
                    <a:bodyPr/>
                    <a:lstStyle/>
                    <a:p>
                      <a:pPr algn="ctr"/>
                      <a:r>
                        <a:rPr lang="en-GB" sz="1200" dirty="0"/>
                        <a:t>Social </a:t>
                      </a:r>
                    </a:p>
                  </a:txBody>
                  <a:tcPr anchor="ctr">
                    <a:solidFill>
                      <a:schemeClr val="accent6">
                        <a:lumMod val="20000"/>
                        <a:lumOff val="80000"/>
                      </a:schemeClr>
                    </a:solidFill>
                  </a:tcPr>
                </a:tc>
                <a:tc>
                  <a:txBody>
                    <a:bodyPr/>
                    <a:lstStyle/>
                    <a:p>
                      <a:pPr lvl="0" algn="ctr">
                        <a:buNone/>
                      </a:pPr>
                      <a:r>
                        <a:rPr lang="en-GB" sz="1200" b="0" i="0" u="none" strike="noStrike" noProof="0" dirty="0">
                          <a:latin typeface="Calibri"/>
                        </a:rPr>
                        <a:t>To celebrate our mothers and mother figures.</a:t>
                      </a:r>
                      <a:endParaRPr lang="en-US" dirty="0"/>
                    </a:p>
                  </a:txBody>
                  <a:tcPr anchor="ctr">
                    <a:solidFill>
                      <a:schemeClr val="accent6">
                        <a:lumMod val="20000"/>
                        <a:lumOff val="80000"/>
                      </a:schemeClr>
                    </a:solidFill>
                  </a:tcPr>
                </a:tc>
                <a:extLst>
                  <a:ext uri="{0D108BD9-81ED-4DB2-BD59-A6C34878D82A}">
                    <a16:rowId xmlns:a16="http://schemas.microsoft.com/office/drawing/2014/main" val="4189120381"/>
                  </a:ext>
                </a:extLst>
              </a:tr>
              <a:tr h="770125">
                <a:tc>
                  <a:txBody>
                    <a:bodyPr/>
                    <a:lstStyle/>
                    <a:p>
                      <a:pPr algn="ctr"/>
                      <a:r>
                        <a:rPr lang="en-GB" sz="1200" b="1" dirty="0"/>
                        <a:t>Friday 19</a:t>
                      </a:r>
                      <a:r>
                        <a:rPr lang="en-GB" sz="1200" b="1" baseline="30000" dirty="0"/>
                        <a:t>th</a:t>
                      </a:r>
                      <a:r>
                        <a:rPr lang="en-GB" sz="1200" b="1" dirty="0"/>
                        <a:t> June</a:t>
                      </a:r>
                    </a:p>
                  </a:txBody>
                  <a:tcPr anchor="ctr">
                    <a:solidFill>
                      <a:schemeClr val="accent4">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latin typeface="+mn-lt"/>
                          <a:ea typeface="+mn-ea"/>
                          <a:cs typeface="+mn-cs"/>
                        </a:rPr>
                        <a:t>Dragon Boat Festival</a:t>
                      </a:r>
                    </a:p>
                  </a:txBody>
                  <a:tcPr anchor="ctr">
                    <a:solidFill>
                      <a:schemeClr val="accent4">
                        <a:lumMod val="20000"/>
                        <a:lumOff val="80000"/>
                      </a:schemeClr>
                    </a:solidFill>
                  </a:tcPr>
                </a:tc>
                <a:tc>
                  <a:txBody>
                    <a:bodyPr/>
                    <a:lstStyle/>
                    <a:p>
                      <a:pPr algn="ctr"/>
                      <a:r>
                        <a:rPr lang="en-GB" sz="1200" dirty="0"/>
                        <a:t>Cultural </a:t>
                      </a:r>
                    </a:p>
                  </a:txBody>
                  <a:tcPr anchor="ctr">
                    <a:solidFill>
                      <a:schemeClr val="accent4">
                        <a:lumMod val="20000"/>
                        <a:lumOff val="80000"/>
                      </a:schemeClr>
                    </a:solidFill>
                  </a:tcPr>
                </a:tc>
                <a:tc>
                  <a:txBody>
                    <a:bodyPr/>
                    <a:lstStyle/>
                    <a:p>
                      <a:pPr lvl="0" algn="ctr">
                        <a:buNone/>
                      </a:pPr>
                      <a:r>
                        <a:rPr lang="en-US" sz="1200" dirty="0"/>
                        <a:t>To understand the importance the Dragon Boat Festival in Chinese culture. </a:t>
                      </a:r>
                    </a:p>
                  </a:txBody>
                  <a:tcPr anchor="ctr">
                    <a:solidFill>
                      <a:schemeClr val="accent4">
                        <a:lumMod val="20000"/>
                        <a:lumOff val="80000"/>
                      </a:schemeClr>
                    </a:solidFill>
                  </a:tcPr>
                </a:tc>
                <a:extLst>
                  <a:ext uri="{0D108BD9-81ED-4DB2-BD59-A6C34878D82A}">
                    <a16:rowId xmlns:a16="http://schemas.microsoft.com/office/drawing/2014/main" val="2020754068"/>
                  </a:ext>
                </a:extLst>
              </a:tr>
              <a:tr h="770125">
                <a:tc>
                  <a:txBody>
                    <a:bodyPr/>
                    <a:lstStyle/>
                    <a:p>
                      <a:pPr lvl="0" algn="ctr">
                        <a:buNone/>
                      </a:pPr>
                      <a:r>
                        <a:rPr lang="en-GB" sz="1200" b="1" kern="1200" dirty="0">
                          <a:solidFill>
                            <a:schemeClr val="dk1"/>
                          </a:solidFill>
                          <a:latin typeface="+mn-lt"/>
                          <a:ea typeface="+mn-ea"/>
                          <a:cs typeface="+mn-cs"/>
                        </a:rPr>
                        <a:t>Sunday 21</a:t>
                      </a:r>
                      <a:r>
                        <a:rPr lang="en-GB" sz="1200" b="1" kern="1200" baseline="30000" dirty="0">
                          <a:solidFill>
                            <a:schemeClr val="dk1"/>
                          </a:solidFill>
                          <a:latin typeface="+mn-lt"/>
                          <a:ea typeface="+mn-ea"/>
                          <a:cs typeface="+mn-cs"/>
                        </a:rPr>
                        <a:t>st</a:t>
                      </a:r>
                      <a:r>
                        <a:rPr lang="en-GB" sz="1200" b="1" kern="1200" dirty="0">
                          <a:solidFill>
                            <a:schemeClr val="dk1"/>
                          </a:solidFill>
                          <a:latin typeface="+mn-lt"/>
                          <a:ea typeface="+mn-ea"/>
                          <a:cs typeface="+mn-cs"/>
                        </a:rPr>
                        <a:t> June </a:t>
                      </a:r>
                    </a:p>
                  </a:txBody>
                  <a:tcPr anchor="ctr">
                    <a:solidFill>
                      <a:schemeClr val="accent4">
                        <a:lumMod val="20000"/>
                        <a:lumOff val="80000"/>
                      </a:schemeClr>
                    </a:solidFill>
                  </a:tcPr>
                </a:tc>
                <a:tc>
                  <a:txBody>
                    <a:bodyPr/>
                    <a:lstStyle/>
                    <a:p>
                      <a:pPr lvl="0" algn="ctr">
                        <a:buNone/>
                      </a:pPr>
                      <a:r>
                        <a:rPr lang="en-GB" sz="1200" dirty="0"/>
                        <a:t>Father's Day</a:t>
                      </a:r>
                    </a:p>
                    <a:p>
                      <a:pPr lvl="0" algn="ctr">
                        <a:buNone/>
                      </a:pPr>
                      <a:endParaRPr lang="en-GB" sz="1200" dirty="0"/>
                    </a:p>
                    <a:p>
                      <a:pPr lvl="0" algn="ctr">
                        <a:buNone/>
                      </a:pPr>
                      <a:r>
                        <a:rPr lang="en-GB" sz="1200" dirty="0"/>
                        <a:t>Make</a:t>
                      </a:r>
                      <a:r>
                        <a:rPr lang="en-GB" sz="1200" baseline="0" dirty="0"/>
                        <a:t> cards in classes</a:t>
                      </a:r>
                      <a:endParaRPr lang="en-GB" sz="1200" dirty="0"/>
                    </a:p>
                  </a:txBody>
                  <a:tcPr anchor="ctr">
                    <a:solidFill>
                      <a:schemeClr val="accent4">
                        <a:lumMod val="20000"/>
                        <a:lumOff val="80000"/>
                      </a:schemeClr>
                    </a:solidFill>
                  </a:tcPr>
                </a:tc>
                <a:tc>
                  <a:txBody>
                    <a:bodyPr/>
                    <a:lstStyle/>
                    <a:p>
                      <a:pPr lvl="0" algn="ctr">
                        <a:buNone/>
                      </a:pPr>
                      <a:r>
                        <a:rPr lang="en-GB" sz="1200" dirty="0"/>
                        <a:t>Cultural</a:t>
                      </a:r>
                    </a:p>
                  </a:txBody>
                  <a:tcPr anchor="ctr">
                    <a:solidFill>
                      <a:schemeClr val="accent4">
                        <a:lumMod val="20000"/>
                        <a:lumOff val="80000"/>
                      </a:schemeClr>
                    </a:solidFill>
                  </a:tcPr>
                </a:tc>
                <a:tc>
                  <a:txBody>
                    <a:bodyPr/>
                    <a:lstStyle/>
                    <a:p>
                      <a:pPr lvl="0" algn="ctr">
                        <a:buNone/>
                      </a:pPr>
                      <a:r>
                        <a:rPr lang="en-GB" sz="1200" dirty="0"/>
                        <a:t>To celebrate fathers and father figures.</a:t>
                      </a:r>
                    </a:p>
                  </a:txBody>
                  <a:tcPr anchor="ctr">
                    <a:solidFill>
                      <a:schemeClr val="accent4">
                        <a:lumMod val="20000"/>
                        <a:lumOff val="80000"/>
                      </a:schemeClr>
                    </a:solidFill>
                  </a:tcPr>
                </a:tc>
                <a:extLst>
                  <a:ext uri="{0D108BD9-81ED-4DB2-BD59-A6C34878D82A}">
                    <a16:rowId xmlns:a16="http://schemas.microsoft.com/office/drawing/2014/main" val="1905595056"/>
                  </a:ext>
                </a:extLst>
              </a:tr>
              <a:tr h="770125">
                <a:tc>
                  <a:txBody>
                    <a:bodyPr/>
                    <a:lstStyle/>
                    <a:p>
                      <a:pPr lvl="0" algn="ctr">
                        <a:buNone/>
                      </a:pPr>
                      <a:r>
                        <a:rPr lang="en-GB" sz="1200" b="1" kern="1200" dirty="0">
                          <a:solidFill>
                            <a:schemeClr val="dk1"/>
                          </a:solidFill>
                          <a:latin typeface="+mn-lt"/>
                          <a:ea typeface="+mn-ea"/>
                          <a:cs typeface="+mn-cs"/>
                        </a:rPr>
                        <a:t>Monday 22</a:t>
                      </a:r>
                      <a:r>
                        <a:rPr lang="en-GB" sz="1200" b="1" kern="1200" baseline="30000" dirty="0">
                          <a:solidFill>
                            <a:schemeClr val="dk1"/>
                          </a:solidFill>
                          <a:latin typeface="+mn-lt"/>
                          <a:ea typeface="+mn-ea"/>
                          <a:cs typeface="+mn-cs"/>
                        </a:rPr>
                        <a:t>nd</a:t>
                      </a:r>
                      <a:r>
                        <a:rPr lang="en-GB" sz="1200" b="1" kern="1200" dirty="0">
                          <a:solidFill>
                            <a:schemeClr val="dk1"/>
                          </a:solidFill>
                          <a:latin typeface="+mn-lt"/>
                          <a:ea typeface="+mn-ea"/>
                          <a:cs typeface="+mn-cs"/>
                        </a:rPr>
                        <a:t> – Friday 26</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June</a:t>
                      </a:r>
                    </a:p>
                  </a:txBody>
                  <a:tcPr anchor="ctr">
                    <a:solidFill>
                      <a:schemeClr val="accent4">
                        <a:lumMod val="20000"/>
                        <a:lumOff val="80000"/>
                      </a:schemeClr>
                    </a:solidFill>
                  </a:tcPr>
                </a:tc>
                <a:tc>
                  <a:txBody>
                    <a:bodyPr/>
                    <a:lstStyle/>
                    <a:p>
                      <a:pPr lvl="0" algn="ctr">
                        <a:buNone/>
                      </a:pPr>
                      <a:r>
                        <a:rPr lang="en-GB" sz="1200" dirty="0"/>
                        <a:t>Diversity Week</a:t>
                      </a:r>
                    </a:p>
                    <a:p>
                      <a:pPr lvl="0" algn="ctr">
                        <a:buNone/>
                      </a:pPr>
                      <a:r>
                        <a:rPr lang="en-GB" sz="1200" dirty="0"/>
                        <a:t>Activities in class and assembly </a:t>
                      </a:r>
                    </a:p>
                  </a:txBody>
                  <a:tcPr anchor="ctr">
                    <a:solidFill>
                      <a:schemeClr val="accent4">
                        <a:lumMod val="20000"/>
                        <a:lumOff val="80000"/>
                      </a:schemeClr>
                    </a:solidFill>
                  </a:tcPr>
                </a:tc>
                <a:tc>
                  <a:txBody>
                    <a:bodyPr/>
                    <a:lstStyle/>
                    <a:p>
                      <a:pPr lvl="0" algn="ctr">
                        <a:buNone/>
                      </a:pPr>
                      <a:r>
                        <a:rPr lang="en-GB" sz="1200" dirty="0"/>
                        <a:t>Cultural </a:t>
                      </a:r>
                    </a:p>
                  </a:txBody>
                  <a:tcPr anchor="ctr">
                    <a:solidFill>
                      <a:schemeClr val="accent4">
                        <a:lumMod val="20000"/>
                        <a:lumOff val="80000"/>
                      </a:schemeClr>
                    </a:solidFill>
                  </a:tcPr>
                </a:tc>
                <a:tc>
                  <a:txBody>
                    <a:bodyPr/>
                    <a:lstStyle/>
                    <a:p>
                      <a:pPr lvl="0" algn="ctr">
                        <a:buNone/>
                      </a:pPr>
                      <a:r>
                        <a:rPr lang="en-GB" sz="1200" dirty="0"/>
                        <a:t>To celebrate diversity </a:t>
                      </a:r>
                    </a:p>
                  </a:txBody>
                  <a:tcPr anchor="ctr">
                    <a:solidFill>
                      <a:schemeClr val="accent4">
                        <a:lumMod val="20000"/>
                        <a:lumOff val="80000"/>
                      </a:schemeClr>
                    </a:solidFill>
                  </a:tcPr>
                </a:tc>
                <a:extLst>
                  <a:ext uri="{0D108BD9-81ED-4DB2-BD59-A6C34878D82A}">
                    <a16:rowId xmlns:a16="http://schemas.microsoft.com/office/drawing/2014/main" val="1836686874"/>
                  </a:ext>
                </a:extLst>
              </a:tr>
            </a:tbl>
          </a:graphicData>
        </a:graphic>
      </p:graphicFrame>
      <p:pic>
        <p:nvPicPr>
          <p:cNvPr id="5" name="Picture 4"/>
          <p:cNvPicPr>
            <a:picLocks noChangeAspect="1"/>
          </p:cNvPicPr>
          <p:nvPr/>
        </p:nvPicPr>
        <p:blipFill>
          <a:blip r:embed="rId2"/>
          <a:stretch>
            <a:fillRect/>
          </a:stretch>
        </p:blipFill>
        <p:spPr>
          <a:xfrm>
            <a:off x="1649165" y="0"/>
            <a:ext cx="3337079" cy="1800000"/>
          </a:xfrm>
          <a:prstGeom prst="rect">
            <a:avLst/>
          </a:prstGeom>
        </p:spPr>
      </p:pic>
    </p:spTree>
    <p:extLst>
      <p:ext uri="{BB962C8B-B14F-4D97-AF65-F5344CB8AC3E}">
        <p14:creationId xmlns:p14="http://schemas.microsoft.com/office/powerpoint/2010/main" val="1843039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3C639757-5429-8F58-BAC7-5FC42958EB13}"/>
              </a:ext>
            </a:extLst>
          </p:cNvPr>
          <p:cNvGraphicFramePr>
            <a:graphicFrameLocks noGrp="1"/>
          </p:cNvGraphicFramePr>
          <p:nvPr>
            <p:extLst>
              <p:ext uri="{D42A27DB-BD31-4B8C-83A1-F6EECF244321}">
                <p14:modId xmlns:p14="http://schemas.microsoft.com/office/powerpoint/2010/main" val="4113946630"/>
              </p:ext>
            </p:extLst>
          </p:nvPr>
        </p:nvGraphicFramePr>
        <p:xfrm>
          <a:off x="157573" y="1800000"/>
          <a:ext cx="6591300" cy="1600508"/>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20348">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456281">
                <a:tc>
                  <a:txBody>
                    <a:bodyPr/>
                    <a:lstStyle/>
                    <a:p>
                      <a:pPr lvl="0" algn="ctr">
                        <a:buNone/>
                      </a:pPr>
                      <a:r>
                        <a:rPr lang="en-GB" sz="1200" b="1" kern="1200" dirty="0">
                          <a:solidFill>
                            <a:schemeClr val="dk1"/>
                          </a:solidFill>
                          <a:latin typeface="+mn-lt"/>
                          <a:ea typeface="+mn-ea"/>
                          <a:cs typeface="+mn-cs"/>
                        </a:rPr>
                        <a:t>July</a:t>
                      </a:r>
                    </a:p>
                    <a:p>
                      <a:pPr lvl="0" algn="ctr">
                        <a:buNone/>
                      </a:pPr>
                      <a:r>
                        <a:rPr lang="en-GB" sz="1200" b="1" kern="1200" dirty="0">
                          <a:solidFill>
                            <a:schemeClr val="dk1"/>
                          </a:solidFill>
                          <a:latin typeface="+mn-lt"/>
                          <a:ea typeface="+mn-ea"/>
                          <a:cs typeface="+mn-cs"/>
                        </a:rPr>
                        <a:t>TBC</a:t>
                      </a:r>
                      <a:r>
                        <a:rPr lang="en-GB" sz="1200" kern="1200" dirty="0">
                          <a:solidFill>
                            <a:schemeClr val="dk1"/>
                          </a:solidFill>
                          <a:latin typeface="+mn-lt"/>
                          <a:ea typeface="+mn-ea"/>
                          <a:cs typeface="+mn-cs"/>
                        </a:rPr>
                        <a:t> </a:t>
                      </a:r>
                    </a:p>
                  </a:txBody>
                  <a:tcPr anchor="ctr">
                    <a:solidFill>
                      <a:schemeClr val="accent6">
                        <a:lumMod val="20000"/>
                        <a:lumOff val="80000"/>
                      </a:schemeClr>
                    </a:solidFill>
                  </a:tcPr>
                </a:tc>
                <a:tc>
                  <a:txBody>
                    <a:bodyPr/>
                    <a:lstStyle/>
                    <a:p>
                      <a:pPr lvl="0" algn="ctr">
                        <a:buNone/>
                      </a:pPr>
                      <a:r>
                        <a:rPr lang="en-GB" sz="1200" dirty="0"/>
                        <a:t>Trust awards </a:t>
                      </a:r>
                    </a:p>
                  </a:txBody>
                  <a:tcPr anchor="ctr">
                    <a:solidFill>
                      <a:schemeClr val="accent6">
                        <a:lumMod val="20000"/>
                        <a:lumOff val="80000"/>
                      </a:schemeClr>
                    </a:solidFill>
                  </a:tcPr>
                </a:tc>
                <a:tc>
                  <a:txBody>
                    <a:bodyPr/>
                    <a:lstStyle/>
                    <a:p>
                      <a:pPr lvl="0" algn="ctr">
                        <a:buNone/>
                      </a:pPr>
                      <a:r>
                        <a:rPr lang="en-GB" sz="1200"/>
                        <a:t>Social </a:t>
                      </a:r>
                    </a:p>
                  </a:txBody>
                  <a:tcPr anchor="ctr">
                    <a:solidFill>
                      <a:schemeClr val="accent6">
                        <a:lumMod val="20000"/>
                        <a:lumOff val="80000"/>
                      </a:schemeClr>
                    </a:solidFill>
                  </a:tcPr>
                </a:tc>
                <a:tc>
                  <a:txBody>
                    <a:bodyPr/>
                    <a:lstStyle/>
                    <a:p>
                      <a:pPr lvl="0" algn="ctr">
                        <a:buNone/>
                      </a:pPr>
                      <a:r>
                        <a:rPr lang="en-GB" sz="1200"/>
                        <a:t>To celebrate the achievements of staff and children in school.</a:t>
                      </a:r>
                    </a:p>
                  </a:txBody>
                  <a:tcPr anchor="ctr">
                    <a:solidFill>
                      <a:schemeClr val="accent6">
                        <a:lumMod val="20000"/>
                        <a:lumOff val="80000"/>
                      </a:schemeClr>
                    </a:solidFill>
                  </a:tcPr>
                </a:tc>
                <a:extLst>
                  <a:ext uri="{0D108BD9-81ED-4DB2-BD59-A6C34878D82A}">
                    <a16:rowId xmlns:a16="http://schemas.microsoft.com/office/drawing/2014/main" val="1944261476"/>
                  </a:ext>
                </a:extLst>
              </a:tr>
              <a:tr h="456281">
                <a:tc>
                  <a:txBody>
                    <a:bodyPr/>
                    <a:lstStyle/>
                    <a:p>
                      <a:pPr lvl="0" algn="ctr">
                        <a:buNone/>
                      </a:pPr>
                      <a:r>
                        <a:rPr lang="en-GB" sz="1200" b="1" kern="1200" dirty="0">
                          <a:solidFill>
                            <a:schemeClr val="dk1"/>
                          </a:solidFill>
                          <a:latin typeface="+mn-lt"/>
                          <a:ea typeface="+mn-ea"/>
                          <a:cs typeface="+mn-cs"/>
                        </a:rPr>
                        <a:t>July</a:t>
                      </a:r>
                    </a:p>
                    <a:p>
                      <a:pPr lvl="0" algn="ctr">
                        <a:buNone/>
                      </a:pPr>
                      <a:r>
                        <a:rPr lang="en-GB" sz="1200" b="1" kern="1200" dirty="0">
                          <a:solidFill>
                            <a:schemeClr val="dk1"/>
                          </a:solidFill>
                          <a:latin typeface="+mn-lt"/>
                          <a:ea typeface="+mn-ea"/>
                          <a:cs typeface="+mn-cs"/>
                        </a:rPr>
                        <a:t>TBC</a:t>
                      </a:r>
                    </a:p>
                  </a:txBody>
                  <a:tcPr anchor="ctr">
                    <a:solidFill>
                      <a:schemeClr val="accent6">
                        <a:lumMod val="20000"/>
                        <a:lumOff val="80000"/>
                      </a:schemeClr>
                    </a:solidFill>
                  </a:tcPr>
                </a:tc>
                <a:tc>
                  <a:txBody>
                    <a:bodyPr/>
                    <a:lstStyle/>
                    <a:p>
                      <a:pPr lvl="0" algn="ctr">
                        <a:buNone/>
                      </a:pPr>
                      <a:r>
                        <a:rPr lang="en-GB" sz="1200" dirty="0"/>
                        <a:t>Summer Fayre</a:t>
                      </a:r>
                    </a:p>
                  </a:txBody>
                  <a:tcPr anchor="ctr">
                    <a:solidFill>
                      <a:schemeClr val="accent6">
                        <a:lumMod val="20000"/>
                        <a:lumOff val="80000"/>
                      </a:schemeClr>
                    </a:solidFill>
                  </a:tcPr>
                </a:tc>
                <a:tc>
                  <a:txBody>
                    <a:bodyPr/>
                    <a:lstStyle/>
                    <a:p>
                      <a:pPr lvl="0" algn="ctr">
                        <a:buNone/>
                      </a:pPr>
                      <a:r>
                        <a:rPr lang="en-GB" sz="1200"/>
                        <a:t>Social </a:t>
                      </a:r>
                    </a:p>
                  </a:txBody>
                  <a:tcPr anchor="ctr">
                    <a:solidFill>
                      <a:schemeClr val="accent6">
                        <a:lumMod val="20000"/>
                        <a:lumOff val="80000"/>
                      </a:schemeClr>
                    </a:solidFill>
                  </a:tcPr>
                </a:tc>
                <a:tc>
                  <a:txBody>
                    <a:bodyPr/>
                    <a:lstStyle/>
                    <a:p>
                      <a:pPr lvl="0" algn="ctr">
                        <a:buNone/>
                      </a:pPr>
                      <a:r>
                        <a:rPr lang="en-GB" sz="1200" b="0" i="0" u="none" strike="noStrike" noProof="0" dirty="0">
                          <a:solidFill>
                            <a:srgbClr val="000000"/>
                          </a:solidFill>
                          <a:latin typeface="Calibri"/>
                        </a:rPr>
                        <a:t>To celebrate </a:t>
                      </a:r>
                      <a:r>
                        <a:rPr lang="en-GB" sz="1200" b="0" i="0" u="none" strike="noStrike" noProof="0" dirty="0" err="1">
                          <a:solidFill>
                            <a:srgbClr val="000000"/>
                          </a:solidFill>
                          <a:latin typeface="Calibri"/>
                        </a:rPr>
                        <a:t>Whipman</a:t>
                      </a:r>
                      <a:r>
                        <a:rPr lang="en-GB" sz="1200" b="0" i="0" u="none" strike="noStrike" noProof="0" dirty="0">
                          <a:solidFill>
                            <a:srgbClr val="000000"/>
                          </a:solidFill>
                          <a:latin typeface="Calibri"/>
                        </a:rPr>
                        <a:t> Woods and raise money for school.</a:t>
                      </a:r>
                      <a:endParaRPr lang="en-US" dirty="0"/>
                    </a:p>
                  </a:txBody>
                  <a:tcPr anchor="ctr">
                    <a:solidFill>
                      <a:schemeClr val="accent6">
                        <a:lumMod val="20000"/>
                        <a:lumOff val="80000"/>
                      </a:schemeClr>
                    </a:solidFill>
                  </a:tcPr>
                </a:tc>
                <a:extLst>
                  <a:ext uri="{0D108BD9-81ED-4DB2-BD59-A6C34878D82A}">
                    <a16:rowId xmlns:a16="http://schemas.microsoft.com/office/drawing/2014/main" val="3333478178"/>
                  </a:ext>
                </a:extLst>
              </a:tr>
            </a:tbl>
          </a:graphicData>
        </a:graphic>
      </p:graphicFrame>
      <p:pic>
        <p:nvPicPr>
          <p:cNvPr id="2" name="Picture 1"/>
          <p:cNvPicPr>
            <a:picLocks noChangeAspect="1"/>
          </p:cNvPicPr>
          <p:nvPr/>
        </p:nvPicPr>
        <p:blipFill>
          <a:blip r:embed="rId2"/>
          <a:stretch>
            <a:fillRect/>
          </a:stretch>
        </p:blipFill>
        <p:spPr>
          <a:xfrm>
            <a:off x="2371880" y="0"/>
            <a:ext cx="2162687" cy="1800000"/>
          </a:xfrm>
          <a:prstGeom prst="rect">
            <a:avLst/>
          </a:prstGeom>
        </p:spPr>
      </p:pic>
      <p:graphicFrame>
        <p:nvGraphicFramePr>
          <p:cNvPr id="4" name="Table 3">
            <a:extLst>
              <a:ext uri="{FF2B5EF4-FFF2-40B4-BE49-F238E27FC236}">
                <a16:creationId xmlns:a16="http://schemas.microsoft.com/office/drawing/2014/main" id="{AA0EE587-EF26-1237-2BA7-3FB497D38056}"/>
              </a:ext>
            </a:extLst>
          </p:cNvPr>
          <p:cNvGraphicFramePr>
            <a:graphicFrameLocks noGrp="1"/>
          </p:cNvGraphicFramePr>
          <p:nvPr>
            <p:extLst>
              <p:ext uri="{D42A27DB-BD31-4B8C-83A1-F6EECF244321}">
                <p14:modId xmlns:p14="http://schemas.microsoft.com/office/powerpoint/2010/main" val="2310861642"/>
              </p:ext>
            </p:extLst>
          </p:nvPr>
        </p:nvGraphicFramePr>
        <p:xfrm>
          <a:off x="157573" y="5040374"/>
          <a:ext cx="6591300" cy="1143308"/>
        </p:xfrm>
        <a:graphic>
          <a:graphicData uri="http://schemas.openxmlformats.org/drawingml/2006/table">
            <a:tbl>
              <a:tblPr firstRow="1" bandRow="1">
                <a:tableStyleId>{5C22544A-7EE6-4342-B048-85BDC9FD1C3A}</a:tableStyleId>
              </a:tblPr>
              <a:tblGrid>
                <a:gridCol w="1647825">
                  <a:extLst>
                    <a:ext uri="{9D8B030D-6E8A-4147-A177-3AD203B41FA5}">
                      <a16:colId xmlns:a16="http://schemas.microsoft.com/office/drawing/2014/main" val="2742198644"/>
                    </a:ext>
                  </a:extLst>
                </a:gridCol>
                <a:gridCol w="1647825">
                  <a:extLst>
                    <a:ext uri="{9D8B030D-6E8A-4147-A177-3AD203B41FA5}">
                      <a16:colId xmlns:a16="http://schemas.microsoft.com/office/drawing/2014/main" val="3415083822"/>
                    </a:ext>
                  </a:extLst>
                </a:gridCol>
                <a:gridCol w="1647825">
                  <a:extLst>
                    <a:ext uri="{9D8B030D-6E8A-4147-A177-3AD203B41FA5}">
                      <a16:colId xmlns:a16="http://schemas.microsoft.com/office/drawing/2014/main" val="1339398169"/>
                    </a:ext>
                  </a:extLst>
                </a:gridCol>
                <a:gridCol w="1647825">
                  <a:extLst>
                    <a:ext uri="{9D8B030D-6E8A-4147-A177-3AD203B41FA5}">
                      <a16:colId xmlns:a16="http://schemas.microsoft.com/office/drawing/2014/main" val="951196887"/>
                    </a:ext>
                  </a:extLst>
                </a:gridCol>
              </a:tblGrid>
              <a:tr h="320348">
                <a:tc>
                  <a:txBody>
                    <a:bodyPr/>
                    <a:lstStyle/>
                    <a:p>
                      <a:pPr algn="ctr"/>
                      <a:r>
                        <a:rPr lang="en-GB" sz="1400" dirty="0">
                          <a:latin typeface="MV Boli" panose="02000500030200090000" pitchFamily="2" charset="0"/>
                          <a:cs typeface="MV Boli" panose="02000500030200090000" pitchFamily="2" charset="0"/>
                        </a:rPr>
                        <a:t>Date </a:t>
                      </a:r>
                    </a:p>
                  </a:txBody>
                  <a:tcPr anchor="ctr"/>
                </a:tc>
                <a:tc>
                  <a:txBody>
                    <a:bodyPr/>
                    <a:lstStyle/>
                    <a:p>
                      <a:pPr algn="ctr"/>
                      <a:r>
                        <a:rPr lang="en-GB" sz="1400" dirty="0">
                          <a:latin typeface="MV Boli" panose="02000500030200090000" pitchFamily="2" charset="0"/>
                          <a:cs typeface="MV Boli" panose="02000500030200090000" pitchFamily="2" charset="0"/>
                        </a:rPr>
                        <a:t>Event</a:t>
                      </a:r>
                    </a:p>
                  </a:txBody>
                  <a:tcPr anchor="ctr"/>
                </a:tc>
                <a:tc>
                  <a:txBody>
                    <a:bodyPr/>
                    <a:lstStyle/>
                    <a:p>
                      <a:pPr algn="ctr"/>
                      <a:r>
                        <a:rPr lang="en-GB" sz="1400" dirty="0">
                          <a:latin typeface="MV Boli" panose="02000500030200090000" pitchFamily="2" charset="0"/>
                          <a:cs typeface="MV Boli" panose="02000500030200090000" pitchFamily="2" charset="0"/>
                        </a:rPr>
                        <a:t>SMSC Value</a:t>
                      </a:r>
                    </a:p>
                  </a:txBody>
                  <a:tcPr anchor="ctr"/>
                </a:tc>
                <a:tc>
                  <a:txBody>
                    <a:bodyPr/>
                    <a:lstStyle/>
                    <a:p>
                      <a:pPr algn="ctr"/>
                      <a:r>
                        <a:rPr lang="en-GB" sz="1400" dirty="0">
                          <a:latin typeface="MV Boli" panose="02000500030200090000" pitchFamily="2" charset="0"/>
                          <a:cs typeface="MV Boli" panose="02000500030200090000" pitchFamily="2" charset="0"/>
                        </a:rPr>
                        <a:t>Intent</a:t>
                      </a:r>
                    </a:p>
                  </a:txBody>
                  <a:tcPr anchor="ctr"/>
                </a:tc>
                <a:extLst>
                  <a:ext uri="{0D108BD9-81ED-4DB2-BD59-A6C34878D82A}">
                    <a16:rowId xmlns:a16="http://schemas.microsoft.com/office/drawing/2014/main" val="1883719417"/>
                  </a:ext>
                </a:extLst>
              </a:tr>
              <a:tr h="456281">
                <a:tc>
                  <a:txBody>
                    <a:bodyPr/>
                    <a:lstStyle/>
                    <a:p>
                      <a:pPr lvl="0" algn="ctr">
                        <a:buNone/>
                      </a:pPr>
                      <a:r>
                        <a:rPr lang="en-GB" sz="1200" b="1" kern="1200" dirty="0">
                          <a:solidFill>
                            <a:schemeClr val="dk1"/>
                          </a:solidFill>
                          <a:latin typeface="+mn-lt"/>
                          <a:ea typeface="+mn-ea"/>
                          <a:cs typeface="+mn-cs"/>
                        </a:rPr>
                        <a:t>15</a:t>
                      </a:r>
                      <a:r>
                        <a:rPr lang="en-GB" sz="1200" b="1" kern="1200" baseline="30000" dirty="0">
                          <a:solidFill>
                            <a:schemeClr val="dk1"/>
                          </a:solidFill>
                          <a:latin typeface="+mn-lt"/>
                          <a:ea typeface="+mn-ea"/>
                          <a:cs typeface="+mn-cs"/>
                        </a:rPr>
                        <a:t>th</a:t>
                      </a:r>
                      <a:r>
                        <a:rPr lang="en-GB" sz="1200" b="1" kern="1200" dirty="0">
                          <a:solidFill>
                            <a:schemeClr val="dk1"/>
                          </a:solidFill>
                          <a:latin typeface="+mn-lt"/>
                          <a:ea typeface="+mn-ea"/>
                          <a:cs typeface="+mn-cs"/>
                        </a:rPr>
                        <a:t> August </a:t>
                      </a:r>
                    </a:p>
                  </a:txBody>
                  <a:tcPr anchor="ctr">
                    <a:solidFill>
                      <a:schemeClr val="accent4">
                        <a:lumMod val="20000"/>
                        <a:lumOff val="80000"/>
                      </a:schemeClr>
                    </a:solidFill>
                  </a:tcPr>
                </a:tc>
                <a:tc>
                  <a:txBody>
                    <a:bodyPr/>
                    <a:lstStyle/>
                    <a:p>
                      <a:pPr lvl="0" algn="ctr">
                        <a:buNone/>
                      </a:pPr>
                      <a:r>
                        <a:rPr lang="en-GB" sz="1200" dirty="0"/>
                        <a:t>Chinese Calendar: Autumn Harvest </a:t>
                      </a:r>
                    </a:p>
                  </a:txBody>
                  <a:tcPr anchor="ctr">
                    <a:solidFill>
                      <a:schemeClr val="accent4">
                        <a:lumMod val="20000"/>
                        <a:lumOff val="80000"/>
                      </a:schemeClr>
                    </a:solidFill>
                  </a:tcPr>
                </a:tc>
                <a:tc>
                  <a:txBody>
                    <a:bodyPr/>
                    <a:lstStyle/>
                    <a:p>
                      <a:pPr lvl="0" algn="ctr">
                        <a:buNone/>
                      </a:pPr>
                      <a:r>
                        <a:rPr lang="en-GB" sz="1200" dirty="0"/>
                        <a:t>Cultural </a:t>
                      </a:r>
                    </a:p>
                  </a:txBody>
                  <a:tcPr anchor="ctr">
                    <a:solidFill>
                      <a:schemeClr val="accent4">
                        <a:lumMod val="20000"/>
                        <a:lumOff val="80000"/>
                      </a:schemeClr>
                    </a:solidFill>
                  </a:tcPr>
                </a:tc>
                <a:tc>
                  <a:txBody>
                    <a:bodyPr/>
                    <a:lstStyle/>
                    <a:p>
                      <a:pPr lvl="0" algn="ctr">
                        <a:buNone/>
                      </a:pPr>
                      <a:r>
                        <a:rPr lang="en-GB" sz="1200" dirty="0"/>
                        <a:t>To understand how Autumn Harvest is celebrated in Chinese Cultural  </a:t>
                      </a:r>
                    </a:p>
                  </a:txBody>
                  <a:tcPr anchor="ctr">
                    <a:solidFill>
                      <a:schemeClr val="accent4">
                        <a:lumMod val="20000"/>
                        <a:lumOff val="80000"/>
                      </a:schemeClr>
                    </a:solidFill>
                  </a:tcPr>
                </a:tc>
                <a:extLst>
                  <a:ext uri="{0D108BD9-81ED-4DB2-BD59-A6C34878D82A}">
                    <a16:rowId xmlns:a16="http://schemas.microsoft.com/office/drawing/2014/main" val="1944261476"/>
                  </a:ext>
                </a:extLst>
              </a:tr>
            </a:tbl>
          </a:graphicData>
        </a:graphic>
      </p:graphicFrame>
    </p:spTree>
    <p:extLst>
      <p:ext uri="{BB962C8B-B14F-4D97-AF65-F5344CB8AC3E}">
        <p14:creationId xmlns:p14="http://schemas.microsoft.com/office/powerpoint/2010/main" val="31085651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72914e7-a6fb-4af4-893f-70fa2c2c094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0CF66FCBFE3824C9B86D1519B12EDF5" ma:contentTypeVersion="14" ma:contentTypeDescription="Create a new document." ma:contentTypeScope="" ma:versionID="39639bf4cf4414a66e9609734e27f118">
  <xsd:schema xmlns:xsd="http://www.w3.org/2001/XMLSchema" xmlns:xs="http://www.w3.org/2001/XMLSchema" xmlns:p="http://schemas.microsoft.com/office/2006/metadata/properties" xmlns:ns2="872914e7-a6fb-4af4-893f-70fa2c2c0945" xmlns:ns3="01dad15b-1bae-4d34-a920-81aeaf88430d" targetNamespace="http://schemas.microsoft.com/office/2006/metadata/properties" ma:root="true" ma:fieldsID="3dbf531f869ada8f1d1b57bffbeac5f8" ns2:_="" ns3:_="">
    <xsd:import namespace="872914e7-a6fb-4af4-893f-70fa2c2c0945"/>
    <xsd:import namespace="01dad15b-1bae-4d34-a920-81aeaf88430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72914e7-a6fb-4af4-893f-70fa2c2c094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dad15b-1bae-4d34-a920-81aeaf88430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5866BB-5228-47E9-946E-EE88C6C18D0D}">
  <ds:schemaRefs>
    <ds:schemaRef ds:uri="http://schemas.microsoft.com/sharepoint/v3/contenttype/forms"/>
  </ds:schemaRefs>
</ds:datastoreItem>
</file>

<file path=customXml/itemProps2.xml><?xml version="1.0" encoding="utf-8"?>
<ds:datastoreItem xmlns:ds="http://schemas.openxmlformats.org/officeDocument/2006/customXml" ds:itemID="{BBA38738-AE91-4755-9F0D-F6DD3D837B1C}">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a82e7b14-d9e6-471e-a028-b4dddf2762aa"/>
    <ds:schemaRef ds:uri="9afa859b-ae40-418d-b620-efeb13d1e978"/>
    <ds:schemaRef ds:uri="http://www.w3.org/XML/1998/namespace"/>
    <ds:schemaRef ds:uri="http://purl.org/dc/dcmitype/"/>
    <ds:schemaRef ds:uri="d15269cb-734f-4652-b6be-e6ff65f4b8c3"/>
    <ds:schemaRef ds:uri="90319487-7899-490e-ab5f-25ddae694bf6"/>
    <ds:schemaRef ds:uri="9931e488-69d5-426d-b706-0499320098ca"/>
    <ds:schemaRef ds:uri="c80e3025-acb5-4d28-a593-400920d33319"/>
    <ds:schemaRef ds:uri="872914e7-a6fb-4af4-893f-70fa2c2c0945"/>
  </ds:schemaRefs>
</ds:datastoreItem>
</file>

<file path=customXml/itemProps3.xml><?xml version="1.0" encoding="utf-8"?>
<ds:datastoreItem xmlns:ds="http://schemas.openxmlformats.org/officeDocument/2006/customXml" ds:itemID="{552E8F72-799C-47AD-8108-218D356F8F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72914e7-a6fb-4af4-893f-70fa2c2c0945"/>
    <ds:schemaRef ds:uri="01dad15b-1bae-4d34-a920-81aeaf884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1282</Words>
  <Application>Microsoft Office PowerPoint</Application>
  <PresentationFormat>A4 Paper (210x297 mm)</PresentationFormat>
  <Paragraphs>366</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MV Boli</vt:lpstr>
      <vt:lpstr>Office Theme</vt:lpstr>
      <vt:lpstr>Whipman Woods SMSC Calendar 2025/26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Edward Hewes</dc:creator>
  <cp:lastModifiedBy>Louise Parkinson</cp:lastModifiedBy>
  <cp:revision>60</cp:revision>
  <dcterms:created xsi:type="dcterms:W3CDTF">2023-05-24T15:45:57Z</dcterms:created>
  <dcterms:modified xsi:type="dcterms:W3CDTF">2025-07-04T16:13:46Z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0x01010090CF66FCBFE3824C9B86D1519B12EDF5</vt:lpwstr>
  </property>
</Properties>
</file>