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handoutMasterIdLst>
    <p:handoutMasterId r:id="rId18"/>
  </p:handoutMasterIdLst>
  <p:sldIdLst>
    <p:sldId id="256" r:id="rId5"/>
    <p:sldId id="277" r:id="rId6"/>
    <p:sldId id="258" r:id="rId7"/>
    <p:sldId id="259" r:id="rId8"/>
    <p:sldId id="260" r:id="rId9"/>
    <p:sldId id="262" r:id="rId10"/>
    <p:sldId id="263" r:id="rId11"/>
    <p:sldId id="276" r:id="rId12"/>
    <p:sldId id="264" r:id="rId13"/>
    <p:sldId id="269" r:id="rId14"/>
    <p:sldId id="274" r:id="rId15"/>
    <p:sldId id="268" r:id="rId16"/>
    <p:sldId id="266" r:id="rId17"/>
  </p:sldIdLst>
  <p:sldSz cx="9144000" cy="6858000" type="screen4x3"/>
  <p:notesSz cx="7104063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E70E75-7ED0-4AAF-B68A-5547EBB680D1}" v="1" dt="2025-06-06T11:17:55.4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978" y="5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e Parkinson" userId="433095cf-0214-4018-a608-6b57ecdc53b6" providerId="ADAL" clId="{37E70E75-7ED0-4AAF-B68A-5547EBB680D1}"/>
    <pc:docChg chg="custSel modSld">
      <pc:chgData name="Louise Parkinson" userId="433095cf-0214-4018-a608-6b57ecdc53b6" providerId="ADAL" clId="{37E70E75-7ED0-4AAF-B68A-5547EBB680D1}" dt="2025-06-06T11:18:08.708" v="33" actId="1076"/>
      <pc:docMkLst>
        <pc:docMk/>
      </pc:docMkLst>
      <pc:sldChg chg="addSp delSp modSp mod">
        <pc:chgData name="Louise Parkinson" userId="433095cf-0214-4018-a608-6b57ecdc53b6" providerId="ADAL" clId="{37E70E75-7ED0-4AAF-B68A-5547EBB680D1}" dt="2025-06-06T11:18:08.708" v="33" actId="1076"/>
        <pc:sldMkLst>
          <pc:docMk/>
          <pc:sldMk cId="3904706296" sldId="268"/>
        </pc:sldMkLst>
        <pc:spChg chg="mod">
          <ac:chgData name="Louise Parkinson" userId="433095cf-0214-4018-a608-6b57ecdc53b6" providerId="ADAL" clId="{37E70E75-7ED0-4AAF-B68A-5547EBB680D1}" dt="2025-06-06T11:18:04.766" v="30" actId="14100"/>
          <ac:spMkLst>
            <pc:docMk/>
            <pc:sldMk cId="3904706296" sldId="268"/>
            <ac:spMk id="2" creationId="{00000000-0000-0000-0000-000000000000}"/>
          </ac:spMkLst>
        </pc:spChg>
        <pc:picChg chg="add mod">
          <ac:chgData name="Louise Parkinson" userId="433095cf-0214-4018-a608-6b57ecdc53b6" providerId="ADAL" clId="{37E70E75-7ED0-4AAF-B68A-5547EBB680D1}" dt="2025-06-06T11:18:08.708" v="33" actId="1076"/>
          <ac:picMkLst>
            <pc:docMk/>
            <pc:sldMk cId="3904706296" sldId="268"/>
            <ac:picMk id="4" creationId="{C2E44059-3987-B888-6C74-4C012575E835}"/>
          </ac:picMkLst>
        </pc:picChg>
        <pc:picChg chg="del">
          <ac:chgData name="Louise Parkinson" userId="433095cf-0214-4018-a608-6b57ecdc53b6" providerId="ADAL" clId="{37E70E75-7ED0-4AAF-B68A-5547EBB680D1}" dt="2025-06-06T11:17:29.689" v="21" actId="478"/>
          <ac:picMkLst>
            <pc:docMk/>
            <pc:sldMk cId="3904706296" sldId="268"/>
            <ac:picMk id="5" creationId="{A4FCE4E3-B9C0-CA6A-BD44-B7AA1F4498FB}"/>
          </ac:picMkLst>
        </pc:picChg>
      </pc:sldChg>
      <pc:sldChg chg="modSp mod">
        <pc:chgData name="Louise Parkinson" userId="433095cf-0214-4018-a608-6b57ecdc53b6" providerId="ADAL" clId="{37E70E75-7ED0-4AAF-B68A-5547EBB680D1}" dt="2025-06-06T11:17:14.807" v="20" actId="20577"/>
        <pc:sldMkLst>
          <pc:docMk/>
          <pc:sldMk cId="899746837" sldId="276"/>
        </pc:sldMkLst>
        <pc:spChg chg="mod">
          <ac:chgData name="Louise Parkinson" userId="433095cf-0214-4018-a608-6b57ecdc53b6" providerId="ADAL" clId="{37E70E75-7ED0-4AAF-B68A-5547EBB680D1}" dt="2025-06-06T11:17:14.807" v="20" actId="20577"/>
          <ac:spMkLst>
            <pc:docMk/>
            <pc:sldMk cId="899746837" sldId="276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8427" cy="511730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993" y="1"/>
            <a:ext cx="3078427" cy="511730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r">
              <a:defRPr sz="1200"/>
            </a:lvl1pPr>
          </a:lstStyle>
          <a:p>
            <a:fld id="{99B8AF22-FFE5-48D6-A804-B10FF98B7B60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721107"/>
            <a:ext cx="3078427" cy="511730"/>
          </a:xfrm>
          <a:prstGeom prst="rect">
            <a:avLst/>
          </a:prstGeom>
        </p:spPr>
        <p:txBody>
          <a:bodyPr vert="horz" lIns="94787" tIns="47393" rIns="94787" bIns="47393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993" y="9721107"/>
            <a:ext cx="3078427" cy="511730"/>
          </a:xfrm>
          <a:prstGeom prst="rect">
            <a:avLst/>
          </a:prstGeom>
        </p:spPr>
        <p:txBody>
          <a:bodyPr vert="horz" lIns="94787" tIns="47393" rIns="94787" bIns="47393" rtlCol="0" anchor="b"/>
          <a:lstStyle>
            <a:lvl1pPr algn="r">
              <a:defRPr sz="1200"/>
            </a:lvl1pPr>
          </a:lstStyle>
          <a:p>
            <a:fld id="{E8909BCD-5B16-48BB-8469-31552B8029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5612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846F-9FEE-4489-B8E0-5B59AD67BEC4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B9A81-71B3-4FE9-ADBD-F5B527C6EE2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846F-9FEE-4489-B8E0-5B59AD67BEC4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B9A81-71B3-4FE9-ADBD-F5B527C6EE2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846F-9FEE-4489-B8E0-5B59AD67BEC4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77B9A81-71B3-4FE9-ADBD-F5B527C6EE2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846F-9FEE-4489-B8E0-5B59AD67BEC4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B9A81-71B3-4FE9-ADBD-F5B527C6EE2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846F-9FEE-4489-B8E0-5B59AD67BEC4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B9A81-71B3-4FE9-ADBD-F5B527C6EE2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846F-9FEE-4489-B8E0-5B59AD67BEC4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B9A81-71B3-4FE9-ADBD-F5B527C6EE2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846F-9FEE-4489-B8E0-5B59AD67BEC4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B9A81-71B3-4FE9-ADBD-F5B527C6EE2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846F-9FEE-4489-B8E0-5B59AD67BEC4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B9A81-71B3-4FE9-ADBD-F5B527C6EE2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846F-9FEE-4489-B8E0-5B59AD67BEC4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B9A81-71B3-4FE9-ADBD-F5B527C6EE2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846F-9FEE-4489-B8E0-5B59AD67BEC4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B9A81-71B3-4FE9-ADBD-F5B527C6EE2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846F-9FEE-4489-B8E0-5B59AD67BEC4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B9A81-71B3-4FE9-ADBD-F5B527C6EE2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744846F-9FEE-4489-B8E0-5B59AD67BEC4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77B9A81-71B3-4FE9-ADBD-F5B527C6EE2A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030" y="620688"/>
            <a:ext cx="8229600" cy="5256584"/>
          </a:xfrm>
        </p:spPr>
        <p:txBody>
          <a:bodyPr>
            <a:normAutofit fontScale="90000"/>
          </a:bodyPr>
          <a:lstStyle/>
          <a:p>
            <a:r>
              <a:rPr lang="en-GB" sz="6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Keeping You Safe</a:t>
            </a:r>
            <a:br>
              <a:rPr lang="en-GB" sz="6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n-GB" sz="6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At</a:t>
            </a:r>
            <a:br>
              <a:rPr lang="en-GB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br>
              <a:rPr lang="en-GB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br>
              <a:rPr lang="en-GB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br>
              <a:rPr lang="en-GB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n-GB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br>
              <a:rPr lang="en-GB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n-GB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5" name="Picture 4" descr="A logo for a school&#10;&#10;Description automatically generated">
            <a:extLst>
              <a:ext uri="{FF2B5EF4-FFF2-40B4-BE49-F238E27FC236}">
                <a16:creationId xmlns:a16="http://schemas.microsoft.com/office/drawing/2014/main" id="{90A6A263-59A1-F31C-7C06-CA7509EF90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545" y="2924944"/>
            <a:ext cx="2604909" cy="252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12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894F07E-5A74-49D0-B9FF-BF6465572BE1}"/>
              </a:ext>
            </a:extLst>
          </p:cNvPr>
          <p:cNvSpPr/>
          <p:nvPr/>
        </p:nvSpPr>
        <p:spPr>
          <a:xfrm>
            <a:off x="2286000" y="32280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050" b="1" dirty="0">
                <a:solidFill>
                  <a:srgbClr val="00B050"/>
                </a:solidFill>
                <a:latin typeface="Letter-join Plus 40" panose="02000505000000020003" pitchFamily="50" charset="0"/>
              </a:rPr>
              <a:t>British Values</a:t>
            </a:r>
            <a:br>
              <a:rPr lang="en-US" sz="1350" dirty="0">
                <a:latin typeface="Letter-join Plus 40" panose="02000505000000020003" pitchFamily="50" charset="0"/>
              </a:rPr>
            </a:br>
            <a:endParaRPr lang="en-GB" sz="1350" dirty="0">
              <a:latin typeface="Letter-join Plus 40" panose="02000505000000020003" pitchFamily="50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8DD731A-D376-467B-B557-B3AF0733561B}"/>
              </a:ext>
            </a:extLst>
          </p:cNvPr>
          <p:cNvSpPr/>
          <p:nvPr/>
        </p:nvSpPr>
        <p:spPr>
          <a:xfrm>
            <a:off x="467544" y="1223805"/>
            <a:ext cx="838274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70C0"/>
                </a:solidFill>
                <a:latin typeface="Letter-join Plus 40" panose="02000505000000020003" pitchFamily="50" charset="0"/>
              </a:rPr>
              <a:t>There are 4 British Values</a:t>
            </a:r>
          </a:p>
          <a:p>
            <a:endParaRPr lang="en-US" sz="2400" dirty="0">
              <a:solidFill>
                <a:srgbClr val="0070C0"/>
              </a:solidFill>
              <a:latin typeface="Letter-join Plus 40" panose="02000505000000020003" pitchFamily="50" charset="0"/>
            </a:endParaRPr>
          </a:p>
          <a:p>
            <a:pPr marL="342900" indent="-342900">
              <a:buAutoNum type="arabicPeriod"/>
            </a:pPr>
            <a:r>
              <a:rPr lang="en-GB" sz="2400" dirty="0">
                <a:solidFill>
                  <a:srgbClr val="00B050"/>
                </a:solidFill>
                <a:latin typeface="Letter-join Plus 40" panose="02000505000000020003" pitchFamily="50" charset="0"/>
              </a:rPr>
              <a:t>Democracy</a:t>
            </a:r>
          </a:p>
          <a:p>
            <a:pPr marL="342900" indent="-342900">
              <a:buAutoNum type="arabicPeriod"/>
            </a:pPr>
            <a:r>
              <a:rPr lang="en-GB" sz="2400" dirty="0">
                <a:solidFill>
                  <a:srgbClr val="00B050"/>
                </a:solidFill>
                <a:latin typeface="Letter-join Plus 40" panose="02000505000000020003" pitchFamily="50" charset="0"/>
              </a:rPr>
              <a:t>Rule of law</a:t>
            </a:r>
          </a:p>
          <a:p>
            <a:pPr marL="342900" indent="-342900">
              <a:buAutoNum type="arabicPeriod"/>
            </a:pPr>
            <a:r>
              <a:rPr lang="en-GB" sz="2400" dirty="0">
                <a:solidFill>
                  <a:srgbClr val="00B050"/>
                </a:solidFill>
                <a:latin typeface="Letter-join Plus 40" panose="02000505000000020003" pitchFamily="50" charset="0"/>
              </a:rPr>
              <a:t>Individual liberty</a:t>
            </a:r>
          </a:p>
          <a:p>
            <a:pPr marL="342900" indent="-342900">
              <a:buAutoNum type="arabicPeriod"/>
            </a:pPr>
            <a:r>
              <a:rPr lang="en-GB" sz="2400" dirty="0">
                <a:solidFill>
                  <a:srgbClr val="00B050"/>
                </a:solidFill>
                <a:latin typeface="Letter-join Plus 40" panose="02000505000000020003" pitchFamily="50" charset="0"/>
              </a:rPr>
              <a:t>Mutual respect for and tolerance of those with different faiths and beliefs and for those without faith.</a:t>
            </a:r>
          </a:p>
          <a:p>
            <a:pPr marL="342900" indent="-342900">
              <a:buAutoNum type="arabicPeriod"/>
            </a:pPr>
            <a:endParaRPr lang="en-GB" dirty="0">
              <a:solidFill>
                <a:srgbClr val="00B050"/>
              </a:solidFill>
              <a:latin typeface="Letter-join Plus 40" panose="02000505000000020003" pitchFamily="50" charset="0"/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rgbClr val="00B050"/>
              </a:solidFill>
              <a:latin typeface="Letter-join Plus 40" panose="02000505000000020003" pitchFamily="50" charset="0"/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rgbClr val="00B050"/>
              </a:solidFill>
              <a:latin typeface="Letter-join Plus 40" panose="02000505000000020003" pitchFamily="50" charset="0"/>
            </a:endParaRPr>
          </a:p>
          <a:p>
            <a:pPr algn="ctr"/>
            <a:r>
              <a:rPr lang="en-GB" sz="4400" b="1" dirty="0">
                <a:solidFill>
                  <a:srgbClr val="00B050"/>
                </a:solidFill>
                <a:latin typeface="Letter-join Plus 40" panose="02000505000000020003" pitchFamily="50" charset="0"/>
              </a:rPr>
              <a:t>How do we promote British Values in school?</a:t>
            </a:r>
          </a:p>
        </p:txBody>
      </p:sp>
      <p:pic>
        <p:nvPicPr>
          <p:cNvPr id="7" name="Picture 6" descr="A logo for a school&#10;&#10;Description automatically generated">
            <a:extLst>
              <a:ext uri="{FF2B5EF4-FFF2-40B4-BE49-F238E27FC236}">
                <a16:creationId xmlns:a16="http://schemas.microsoft.com/office/drawing/2014/main" id="{C0467132-EF6B-8D32-FEB5-F029803F8A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22802"/>
            <a:ext cx="1068276" cy="103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7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The Gates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" indent="0">
              <a:buNone/>
            </a:pPr>
            <a:r>
              <a:rPr lang="en-GB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Locked as soon as the day begins and stays locked until the end of the school day.</a:t>
            </a:r>
          </a:p>
          <a:p>
            <a:pPr marL="137160" indent="0">
              <a:buNone/>
            </a:pPr>
            <a:r>
              <a:rPr lang="en-GB" sz="54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WHY?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065822"/>
            <a:ext cx="4089382" cy="281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62245" y1="24903" x2="93367" y2="10895"/>
                        <a14:foregroundMark x1="61735" y1="22568" x2="81122" y2="6615"/>
                        <a14:foregroundMark x1="57653" y1="28016" x2="69898" y2="31907"/>
                        <a14:foregroundMark x1="14286" y1="88327" x2="23980" y2="96109"/>
                        <a14:foregroundMark x1="59694" y1="88327" x2="46429" y2="94553"/>
                        <a14:foregroundMark x1="37245" y1="30739" x2="33163" y2="34241"/>
                        <a14:foregroundMark x1="47449" y1="29183" x2="43367" y2="319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651646"/>
            <a:ext cx="1866900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A logo for a school&#10;&#10;Description automatically generated">
            <a:extLst>
              <a:ext uri="{FF2B5EF4-FFF2-40B4-BE49-F238E27FC236}">
                <a16:creationId xmlns:a16="http://schemas.microsoft.com/office/drawing/2014/main" id="{1C662310-F39F-4DDD-CF23-C2CE480458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204" y="328896"/>
            <a:ext cx="1068276" cy="103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23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The Fencing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>
              <a:buNone/>
            </a:pPr>
            <a:r>
              <a:rPr lang="en-GB" sz="44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Very high and always kept in good repair</a:t>
            </a:r>
          </a:p>
          <a:p>
            <a:pPr marL="137160" indent="0">
              <a:buNone/>
            </a:pPr>
            <a:r>
              <a:rPr lang="en-GB" sz="44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Why?</a:t>
            </a:r>
          </a:p>
          <a:p>
            <a:pPr marL="137160" indent="0">
              <a:buNone/>
            </a:pPr>
            <a:endParaRPr lang="en-GB" sz="4400" dirty="0">
              <a:solidFill>
                <a:schemeClr val="accent1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7" y="3068960"/>
            <a:ext cx="3012659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633" y="4005064"/>
            <a:ext cx="1584176" cy="2359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A logo for a school&#10;&#10;Description automatically generated">
            <a:extLst>
              <a:ext uri="{FF2B5EF4-FFF2-40B4-BE49-F238E27FC236}">
                <a16:creationId xmlns:a16="http://schemas.microsoft.com/office/drawing/2014/main" id="{008173EB-8A0C-0B2F-E284-C57BAE751A2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204" y="328896"/>
            <a:ext cx="1068276" cy="103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24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9944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60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Visitors</a:t>
            </a:r>
            <a:br>
              <a:rPr lang="en-GB" sz="6000" dirty="0">
                <a:solidFill>
                  <a:schemeClr val="accent1"/>
                </a:solidFill>
                <a:latin typeface="Letter-join Plus 40" panose="02000505000000020003" pitchFamily="50" charset="0"/>
              </a:rPr>
            </a:br>
            <a:r>
              <a:rPr lang="en-GB" sz="60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Badge Scanners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140968"/>
            <a:ext cx="8229600" cy="4709160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en-GB" sz="40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Where are they?</a:t>
            </a:r>
          </a:p>
          <a:p>
            <a:pPr marL="137160" indent="0">
              <a:buNone/>
            </a:pPr>
            <a:r>
              <a:rPr lang="en-GB" sz="40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Why do we have them?</a:t>
            </a:r>
          </a:p>
          <a:p>
            <a:pPr marL="137160" indent="0">
              <a:buNone/>
            </a:pPr>
            <a:endParaRPr lang="en-GB" sz="4000" dirty="0">
              <a:solidFill>
                <a:schemeClr val="accent1"/>
              </a:solidFill>
              <a:latin typeface="Letter-join Plus 40" panose="02000505000000020003" pitchFamily="50" charset="0"/>
            </a:endParaRPr>
          </a:p>
          <a:p>
            <a:pPr marL="137160" indent="0">
              <a:buNone/>
            </a:pPr>
            <a:r>
              <a:rPr lang="en-US" sz="40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W</a:t>
            </a:r>
            <a:r>
              <a:rPr lang="en-GB" sz="40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hat is lockdown and when does it happen?</a:t>
            </a: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2612C2DC-7C47-4A1B-9940-FFB796ABF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62245" y1="24903" x2="93367" y2="10895"/>
                        <a14:foregroundMark x1="61735" y1="22568" x2="81122" y2="6615"/>
                        <a14:foregroundMark x1="57653" y1="28016" x2="69898" y2="31907"/>
                        <a14:foregroundMark x1="14286" y1="88327" x2="23980" y2="96109"/>
                        <a14:foregroundMark x1="59694" y1="88327" x2="46429" y2="94553"/>
                        <a14:foregroundMark x1="37245" y1="30739" x2="33163" y2="34241"/>
                        <a14:foregroundMark x1="47449" y1="29183" x2="43367" y2="319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852936"/>
            <a:ext cx="1866900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A logo for a school&#10;&#10;Description automatically generated">
            <a:extLst>
              <a:ext uri="{FF2B5EF4-FFF2-40B4-BE49-F238E27FC236}">
                <a16:creationId xmlns:a16="http://schemas.microsoft.com/office/drawing/2014/main" id="{004E3955-87EA-E309-F875-CC391E4956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204" y="328896"/>
            <a:ext cx="1068276" cy="103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114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06290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Several members of staff on each playground at playtime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" indent="0">
              <a:buNone/>
            </a:pPr>
            <a:endParaRPr lang="en-GB" dirty="0">
              <a:latin typeface="Letter-join Plus 40" panose="02000505000000020003" pitchFamily="50" charset="0"/>
            </a:endParaRPr>
          </a:p>
          <a:p>
            <a:pPr marL="137160" indent="0">
              <a:buNone/>
            </a:pPr>
            <a:endParaRPr lang="en-GB" dirty="0">
              <a:latin typeface="Letter-join Plus 40" panose="02000505000000020003" pitchFamily="50" charset="0"/>
            </a:endParaRPr>
          </a:p>
          <a:p>
            <a:pPr marL="137160" indent="0">
              <a:buNone/>
            </a:pPr>
            <a:r>
              <a:rPr lang="en-GB" sz="6000" b="1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Why?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349756"/>
            <a:ext cx="1914525" cy="239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A logo for a school&#10;&#10;Description automatically generated">
            <a:extLst>
              <a:ext uri="{FF2B5EF4-FFF2-40B4-BE49-F238E27FC236}">
                <a16:creationId xmlns:a16="http://schemas.microsoft.com/office/drawing/2014/main" id="{4783C2DB-6683-914F-5E0D-100A10970E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4869160"/>
            <a:ext cx="1068276" cy="103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05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416" y="24398"/>
            <a:ext cx="7322936" cy="2036449"/>
          </a:xfrm>
        </p:spPr>
        <p:txBody>
          <a:bodyPr>
            <a:noAutofit/>
          </a:bodyPr>
          <a:lstStyle/>
          <a:p>
            <a:br>
              <a:rPr lang="en-GB" sz="4400" dirty="0">
                <a:solidFill>
                  <a:schemeClr val="accent1"/>
                </a:solidFill>
                <a:latin typeface="Letter-join Plus 40" panose="02000505000000020003" pitchFamily="50" charset="0"/>
              </a:rPr>
            </a:br>
            <a:r>
              <a:rPr lang="en-GB" sz="44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Building Positive Relationships</a:t>
            </a:r>
            <a:br>
              <a:rPr lang="en-GB" sz="4400" dirty="0">
                <a:solidFill>
                  <a:schemeClr val="accent1"/>
                </a:solidFill>
                <a:latin typeface="Letter-join Plus 40" panose="02000505000000020003" pitchFamily="50" charset="0"/>
              </a:rPr>
            </a:br>
            <a:endParaRPr lang="en-GB" sz="2000" dirty="0">
              <a:solidFill>
                <a:schemeClr val="accent1"/>
              </a:solidFill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1880" y="4797152"/>
            <a:ext cx="8229600" cy="4032488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endParaRPr lang="en-GB" sz="4800" dirty="0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200773"/>
            <a:ext cx="1338712" cy="127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373216"/>
            <a:ext cx="1034570" cy="929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A logo for a school&#10;&#10;Description automatically generated">
            <a:extLst>
              <a:ext uri="{FF2B5EF4-FFF2-40B4-BE49-F238E27FC236}">
                <a16:creationId xmlns:a16="http://schemas.microsoft.com/office/drawing/2014/main" id="{E5802582-A5F4-C1D6-9FAD-0BBE88FE038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382540"/>
            <a:ext cx="1068276" cy="10344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57CE3BE-996C-02A9-0433-13C913BAF7A3}"/>
              </a:ext>
            </a:extLst>
          </p:cNvPr>
          <p:cNvSpPr txBox="1"/>
          <p:nvPr/>
        </p:nvSpPr>
        <p:spPr>
          <a:xfrm>
            <a:off x="467544" y="2132856"/>
            <a:ext cx="586477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Anti-bullying Assemblies and Lessons</a:t>
            </a:r>
            <a:br>
              <a:rPr lang="en-GB" sz="2400" dirty="0">
                <a:solidFill>
                  <a:schemeClr val="accent1"/>
                </a:solidFill>
                <a:latin typeface="Letter-join Plus 40" panose="02000505000000020003" pitchFamily="50" charset="0"/>
              </a:rPr>
            </a:br>
            <a:r>
              <a:rPr lang="en-GB" sz="24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Kindness Leaders </a:t>
            </a:r>
            <a:br>
              <a:rPr lang="en-GB" sz="2400" dirty="0">
                <a:solidFill>
                  <a:schemeClr val="accent1"/>
                </a:solidFill>
                <a:latin typeface="Letter-join Plus 40" panose="02000505000000020003" pitchFamily="50" charset="0"/>
              </a:rPr>
            </a:br>
            <a:r>
              <a:rPr lang="en-GB" sz="24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PSHE lessons</a:t>
            </a:r>
            <a:br>
              <a:rPr lang="en-GB" sz="2400" dirty="0">
                <a:solidFill>
                  <a:schemeClr val="accent1"/>
                </a:solidFill>
                <a:latin typeface="Letter-join Plus 40" panose="02000505000000020003" pitchFamily="50" charset="0"/>
              </a:rPr>
            </a:br>
            <a:r>
              <a:rPr lang="en-GB" sz="24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PSHE as an enhancer for Enquiry </a:t>
            </a:r>
            <a:br>
              <a:rPr lang="en-GB" sz="2400" dirty="0">
                <a:solidFill>
                  <a:schemeClr val="accent1"/>
                </a:solidFill>
                <a:latin typeface="Letter-join Plus 40" panose="02000505000000020003" pitchFamily="50" charset="0"/>
              </a:rPr>
            </a:br>
            <a:r>
              <a:rPr lang="en-GB" sz="24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Online Safety lesson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9245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476672"/>
            <a:ext cx="7560840" cy="5760640"/>
          </a:xfrm>
        </p:spPr>
        <p:txBody>
          <a:bodyPr/>
          <a:lstStyle/>
          <a:p>
            <a:r>
              <a:rPr lang="en-GB" sz="3600" b="1" dirty="0">
                <a:solidFill>
                  <a:srgbClr val="0070C0"/>
                </a:solidFill>
                <a:latin typeface="Letter-join Plus 40" panose="02000505000000020003" pitchFamily="50" charset="0"/>
              </a:rPr>
              <a:t>Online Safety</a:t>
            </a:r>
          </a:p>
          <a:p>
            <a:r>
              <a:rPr lang="en-GB" sz="3600" b="1" dirty="0">
                <a:solidFill>
                  <a:srgbClr val="0070C0"/>
                </a:solidFill>
                <a:latin typeface="Letter-join Plus 40" panose="02000505000000020003" pitchFamily="50" charset="0"/>
              </a:rPr>
              <a:t>TOP TIPS</a:t>
            </a:r>
          </a:p>
          <a:p>
            <a:pPr algn="l"/>
            <a:endParaRPr lang="en-GB" b="1" dirty="0">
              <a:solidFill>
                <a:srgbClr val="0070C0"/>
              </a:solidFill>
            </a:endParaRPr>
          </a:p>
          <a:p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86530">
            <a:off x="7112045" y="424809"/>
            <a:ext cx="1731252" cy="14427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686">
            <a:off x="381531" y="348340"/>
            <a:ext cx="2550290" cy="127063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6" y="1708696"/>
            <a:ext cx="6883353" cy="4907831"/>
          </a:xfrm>
          <a:prstGeom prst="rect">
            <a:avLst/>
          </a:prstGeom>
        </p:spPr>
      </p:pic>
      <p:pic>
        <p:nvPicPr>
          <p:cNvPr id="7" name="Picture 6" descr="A logo for a school&#10;&#10;Description automatically generated">
            <a:extLst>
              <a:ext uri="{FF2B5EF4-FFF2-40B4-BE49-F238E27FC236}">
                <a16:creationId xmlns:a16="http://schemas.microsoft.com/office/drawing/2014/main" id="{D81E3B8A-13B6-20C0-0E12-F19EF143713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4286" y="5577928"/>
            <a:ext cx="1068276" cy="103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74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Lanyards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625" y="2241476"/>
            <a:ext cx="8229600" cy="4709160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en-GB" sz="2400" b="1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Who</a:t>
            </a:r>
            <a:r>
              <a:rPr lang="en-GB" sz="24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 wears what </a:t>
            </a:r>
          </a:p>
          <a:p>
            <a:pPr marL="137160" indent="0">
              <a:buNone/>
            </a:pPr>
            <a:r>
              <a:rPr lang="en-GB" sz="24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colour? Green? Red?</a:t>
            </a:r>
          </a:p>
          <a:p>
            <a:pPr marL="137160" indent="0">
              <a:buNone/>
            </a:pPr>
            <a:endParaRPr lang="en-GB" sz="2400" dirty="0">
              <a:solidFill>
                <a:schemeClr val="accent1"/>
              </a:solidFill>
              <a:latin typeface="Letter-join Plus 40" panose="02000505000000020003" pitchFamily="50" charset="0"/>
            </a:endParaRPr>
          </a:p>
          <a:p>
            <a:pPr marL="137160" indent="0">
              <a:buNone/>
            </a:pPr>
            <a:r>
              <a:rPr lang="en-GB" sz="2400" b="1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Why</a:t>
            </a:r>
            <a:r>
              <a:rPr lang="en-GB" sz="24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 are they </a:t>
            </a:r>
          </a:p>
          <a:p>
            <a:pPr marL="137160" indent="0">
              <a:buNone/>
            </a:pPr>
            <a:r>
              <a:rPr lang="en-GB" sz="24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worn?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581128"/>
            <a:ext cx="1512168" cy="1743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 descr="Image result for red lanyards">
            <a:extLst>
              <a:ext uri="{FF2B5EF4-FFF2-40B4-BE49-F238E27FC236}">
                <a16:creationId xmlns:a16="http://schemas.microsoft.com/office/drawing/2014/main" id="{6C4C9FFD-7D1A-47E2-BDB9-FCF2C9F3B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29000"/>
            <a:ext cx="214312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lain Green Lanyard - Just Lanyard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620" y="3411628"/>
            <a:ext cx="21336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logo for a school&#10;&#10;Description automatically generated">
            <a:extLst>
              <a:ext uri="{FF2B5EF4-FFF2-40B4-BE49-F238E27FC236}">
                <a16:creationId xmlns:a16="http://schemas.microsoft.com/office/drawing/2014/main" id="{0FDF6597-9FFA-8EAE-9873-1DC68429C1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204" y="328896"/>
            <a:ext cx="1068276" cy="103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68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Fire Drill</a:t>
            </a:r>
            <a:endParaRPr lang="en-GB" sz="7200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" indent="0">
              <a:buNone/>
            </a:pPr>
            <a:r>
              <a:rPr lang="en-GB" b="1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Why </a:t>
            </a:r>
            <a:r>
              <a:rPr lang="en-GB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do we carry out fire drills?</a:t>
            </a:r>
          </a:p>
          <a:p>
            <a:pPr marL="137160" indent="0">
              <a:buNone/>
            </a:pPr>
            <a:r>
              <a:rPr lang="en-GB" b="1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What </a:t>
            </a:r>
            <a:r>
              <a:rPr lang="en-GB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do we need to make sure we do – as we leave the building and as we are lined up?</a:t>
            </a:r>
          </a:p>
          <a:p>
            <a:pPr marL="137160" indent="0">
              <a:buNone/>
            </a:pPr>
            <a:endParaRPr lang="en-GB" dirty="0">
              <a:solidFill>
                <a:schemeClr val="accent1"/>
              </a:solidFill>
              <a:latin typeface="Letter-join Plus 40" panose="02000505000000020003" pitchFamily="50" charset="0"/>
            </a:endParaRPr>
          </a:p>
          <a:p>
            <a:pPr marL="137160" indent="0">
              <a:buNone/>
            </a:pPr>
            <a:endParaRPr lang="en-GB" dirty="0">
              <a:latin typeface="Letter-join Plus 40" panose="02000505000000020003" pitchFamily="50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84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77" y="3717032"/>
            <a:ext cx="1967714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212976"/>
            <a:ext cx="3107804" cy="3012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A logo for a school&#10;&#10;Description automatically generated">
            <a:extLst>
              <a:ext uri="{FF2B5EF4-FFF2-40B4-BE49-F238E27FC236}">
                <a16:creationId xmlns:a16="http://schemas.microsoft.com/office/drawing/2014/main" id="{9AA6B28E-AAEE-CBA8-FA6B-95D7A246EF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204" y="328896"/>
            <a:ext cx="1068276" cy="103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42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first aid pictures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936751"/>
            <a:ext cx="2640869" cy="249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59632" y="4005064"/>
            <a:ext cx="66967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0070C0"/>
                </a:solidFill>
                <a:latin typeface="Letter-join Plus 40" panose="02000505000000020003" pitchFamily="50" charset="0"/>
              </a:rPr>
              <a:t>The staff are qualified First Aiders.</a:t>
            </a:r>
          </a:p>
        </p:txBody>
      </p:sp>
      <p:pic>
        <p:nvPicPr>
          <p:cNvPr id="3" name="Picture 2" descr="A logo for a school&#10;&#10;Description automatically generated">
            <a:extLst>
              <a:ext uri="{FF2B5EF4-FFF2-40B4-BE49-F238E27FC236}">
                <a16:creationId xmlns:a16="http://schemas.microsoft.com/office/drawing/2014/main" id="{52AA5004-9865-BB80-8774-B9D49C95A9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204" y="328896"/>
            <a:ext cx="1068276" cy="103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51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1484784"/>
            <a:ext cx="2520280" cy="1008112"/>
          </a:xfrm>
        </p:spPr>
        <p:txBody>
          <a:bodyPr>
            <a:normAutofit fontScale="90000"/>
          </a:bodyPr>
          <a:lstStyle/>
          <a:p>
            <a:r>
              <a:rPr lang="en-GB" sz="3000" dirty="0">
                <a:solidFill>
                  <a:schemeClr val="accent2"/>
                </a:solidFill>
                <a:latin typeface="Letter-join Plus 40" panose="02000505000000020003" pitchFamily="50" charset="0"/>
              </a:rPr>
              <a:t>Who can you come and speak to if you have any concerns?</a:t>
            </a:r>
          </a:p>
        </p:txBody>
      </p:sp>
      <p:pic>
        <p:nvPicPr>
          <p:cNvPr id="4" name="Picture 3" descr="A group of women with text and pictures&#10;&#10;AI-generated content may be incorrect.">
            <a:extLst>
              <a:ext uri="{FF2B5EF4-FFF2-40B4-BE49-F238E27FC236}">
                <a16:creationId xmlns:a16="http://schemas.microsoft.com/office/drawing/2014/main" id="{C2E44059-3987-B888-6C74-4C012575E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476672"/>
            <a:ext cx="4104456" cy="5806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70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chemeClr val="accent1"/>
                </a:solidFill>
                <a:latin typeface="Letter-join Plus 40" panose="02000505000000020003" pitchFamily="50" charset="0"/>
              </a:rPr>
              <a:t>So Do We Keep You Safe at School?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528432"/>
          </a:xfrm>
        </p:spPr>
        <p:txBody>
          <a:bodyPr/>
          <a:lstStyle/>
          <a:p>
            <a:pPr marL="137160" indent="0">
              <a:buNone/>
            </a:pPr>
            <a:endParaRPr lang="en-GB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521" y="3140968"/>
            <a:ext cx="2232248" cy="2574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 descr="A logo for a school&#10;&#10;Description automatically generated">
            <a:extLst>
              <a:ext uri="{FF2B5EF4-FFF2-40B4-BE49-F238E27FC236}">
                <a16:creationId xmlns:a16="http://schemas.microsoft.com/office/drawing/2014/main" id="{C222F2F3-D8C0-8BBC-85D8-83A17532A8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445224"/>
            <a:ext cx="1068276" cy="103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62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4144E46D4A944384A52C9812E31B95" ma:contentTypeVersion="14" ma:contentTypeDescription="Create a new document." ma:contentTypeScope="" ma:versionID="66b5dd94624ab7e1cf7f8239e39dc645">
  <xsd:schema xmlns:xsd="http://www.w3.org/2001/XMLSchema" xmlns:xs="http://www.w3.org/2001/XMLSchema" xmlns:p="http://schemas.microsoft.com/office/2006/metadata/properties" xmlns:ns2="c80e3025-acb5-4d28-a593-400920d33319" xmlns:ns3="9931e488-69d5-426d-b706-0499320098ca" targetNamespace="http://schemas.microsoft.com/office/2006/metadata/properties" ma:root="true" ma:fieldsID="b2b355ac0d916a374f9fb94a92811672" ns2:_="" ns3:_="">
    <xsd:import namespace="c80e3025-acb5-4d28-a593-400920d33319"/>
    <xsd:import namespace="9931e488-69d5-426d-b706-0499320098c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e3025-acb5-4d28-a593-400920d3331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4b47c9c-5e66-4eac-b238-c1bb80aeef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31e488-69d5-426d-b706-0499320098ca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4aaffc9-5ccc-455e-bb7f-9bd70d1f5feb}" ma:internalName="TaxCatchAll" ma:showField="CatchAllData" ma:web="9931e488-69d5-426d-b706-0499320098c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31e488-69d5-426d-b706-0499320098ca" xsi:nil="true"/>
    <lcf76f155ced4ddcb4097134ff3c332f xmlns="c80e3025-acb5-4d28-a593-400920d3331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57B6836-9DBB-49C4-BE9D-3D7A2BE86E04}"/>
</file>

<file path=customXml/itemProps2.xml><?xml version="1.0" encoding="utf-8"?>
<ds:datastoreItem xmlns:ds="http://schemas.openxmlformats.org/officeDocument/2006/customXml" ds:itemID="{F874A416-E54E-4FF4-94E4-005DA992DCDE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589ae7b-8914-4629-9672-55aeb4ee4dd3"/>
    <ds:schemaRef ds:uri="http://www.w3.org/XML/1998/namespace"/>
    <ds:schemaRef ds:uri="9931e488-69d5-426d-b706-0499320098ca"/>
    <ds:schemaRef ds:uri="c80e3025-acb5-4d28-a593-400920d33319"/>
  </ds:schemaRefs>
</ds:datastoreItem>
</file>

<file path=customXml/itemProps3.xml><?xml version="1.0" encoding="utf-8"?>
<ds:datastoreItem xmlns:ds="http://schemas.openxmlformats.org/officeDocument/2006/customXml" ds:itemID="{0C525D5A-E13C-4662-B6CA-44E222D2D9A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0</TotalTime>
  <Words>227</Words>
  <Application>Microsoft Office PowerPoint</Application>
  <PresentationFormat>On-screen Show (4:3)</PresentationFormat>
  <Paragraphs>43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Book Antiqua</vt:lpstr>
      <vt:lpstr>Calibri</vt:lpstr>
      <vt:lpstr>Letter-join Plus 40</vt:lpstr>
      <vt:lpstr>Lucida Sans</vt:lpstr>
      <vt:lpstr>Wingdings</vt:lpstr>
      <vt:lpstr>Wingdings 2</vt:lpstr>
      <vt:lpstr>Wingdings 3</vt:lpstr>
      <vt:lpstr>Apex</vt:lpstr>
      <vt:lpstr>Keeping You Safe At      </vt:lpstr>
      <vt:lpstr>PowerPoint Presentation</vt:lpstr>
      <vt:lpstr>The Gates</vt:lpstr>
      <vt:lpstr>The Fencing</vt:lpstr>
      <vt:lpstr>Visitors Badge Scanners </vt:lpstr>
      <vt:lpstr>Several members of staff on each playground at playtime</vt:lpstr>
      <vt:lpstr> Building Positive Relationships </vt:lpstr>
      <vt:lpstr>PowerPoint Presentation</vt:lpstr>
      <vt:lpstr>Lanyards</vt:lpstr>
      <vt:lpstr>Fire Drill</vt:lpstr>
      <vt:lpstr>PowerPoint Presentation</vt:lpstr>
      <vt:lpstr>Who can you come and speak to if you have any concerns?</vt:lpstr>
      <vt:lpstr>So Do We Keep You Safe at School?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Keeping You Safe At</dc:title>
  <dc:creator>Karen Jagger</dc:creator>
  <cp:lastModifiedBy>Louise Parkinson</cp:lastModifiedBy>
  <cp:revision>50</cp:revision>
  <cp:lastPrinted>2013-07-01T21:04:21Z</cp:lastPrinted>
  <dcterms:created xsi:type="dcterms:W3CDTF">2011-11-30T11:22:46Z</dcterms:created>
  <dcterms:modified xsi:type="dcterms:W3CDTF">2025-06-06T11:18:12Z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0x010100B34144E46D4A944384A52C9812E31B95</vt:lpwstr>
  </property>
  <property fmtid="{D5CDD505-2E9C-101B-9397-08002B2CF9AE}" pid="3" name="MediaServiceImageTags">
    <vt:lpwstr/>
  </property>
</Properties>
</file>